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59" r:id="rId5"/>
    <p:sldId id="261"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AA53E36-3157-4842-ACCE-94BED1DDDCF0}" type="datetimeFigureOut">
              <a:rPr lang="en-US" smtClean="0"/>
              <a:t>5/29/2014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14D7842-8E5D-4D6B-99F1-1C675F2BC9D7}"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A53E36-3157-4842-ACCE-94BED1DDDCF0}" type="datetimeFigureOut">
              <a:rPr lang="en-US" smtClean="0"/>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D7842-8E5D-4D6B-99F1-1C675F2BC9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A53E36-3157-4842-ACCE-94BED1DDDCF0}" type="datetimeFigureOut">
              <a:rPr lang="en-US" smtClean="0"/>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D7842-8E5D-4D6B-99F1-1C675F2BC9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A53E36-3157-4842-ACCE-94BED1DDDCF0}" type="datetimeFigureOut">
              <a:rPr lang="en-US" smtClean="0"/>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D7842-8E5D-4D6B-99F1-1C675F2BC9D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AA53E36-3157-4842-ACCE-94BED1DDDCF0}" type="datetimeFigureOut">
              <a:rPr lang="en-US" smtClean="0"/>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14D7842-8E5D-4D6B-99F1-1C675F2BC9D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A53E36-3157-4842-ACCE-94BED1DDDCF0}" type="datetimeFigureOut">
              <a:rPr lang="en-US" smtClean="0"/>
              <a:t>5/29/2014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D7842-8E5D-4D6B-99F1-1C675F2BC9D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AA53E36-3157-4842-ACCE-94BED1DDDCF0}" type="datetimeFigureOut">
              <a:rPr lang="en-US" smtClean="0"/>
              <a:t>5/29/2014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4D7842-8E5D-4D6B-99F1-1C675F2BC9D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A53E36-3157-4842-ACCE-94BED1DDDCF0}" type="datetimeFigureOut">
              <a:rPr lang="en-US" smtClean="0"/>
              <a:t>5/29/2014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4D7842-8E5D-4D6B-99F1-1C675F2BC9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A53E36-3157-4842-ACCE-94BED1DDDCF0}" type="datetimeFigureOut">
              <a:rPr lang="en-US" smtClean="0"/>
              <a:t>5/29/2014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4D7842-8E5D-4D6B-99F1-1C675F2BC9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A53E36-3157-4842-ACCE-94BED1DDDCF0}" type="datetimeFigureOut">
              <a:rPr lang="en-US" smtClean="0"/>
              <a:t>5/29/2014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D7842-8E5D-4D6B-99F1-1C675F2BC9D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AA53E36-3157-4842-ACCE-94BED1DDDCF0}" type="datetimeFigureOut">
              <a:rPr lang="en-US" smtClean="0"/>
              <a:t>5/29/2014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D7842-8E5D-4D6B-99F1-1C675F2BC9D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AA53E36-3157-4842-ACCE-94BED1DDDCF0}" type="datetimeFigureOut">
              <a:rPr lang="en-US" smtClean="0"/>
              <a:t>5/29/2014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14D7842-8E5D-4D6B-99F1-1C675F2BC9D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Markov Chains</a:t>
            </a:r>
            <a:endParaRPr lang="en-US" dirty="0"/>
          </a:p>
        </p:txBody>
      </p:sp>
      <p:sp>
        <p:nvSpPr>
          <p:cNvPr id="3" name="Subtitle 2"/>
          <p:cNvSpPr>
            <a:spLocks noGrp="1"/>
          </p:cNvSpPr>
          <p:nvPr>
            <p:ph type="subTitle" idx="1"/>
          </p:nvPr>
        </p:nvSpPr>
        <p:spPr/>
        <p:txBody>
          <a:bodyPr/>
          <a:lstStyle/>
          <a:p>
            <a:r>
              <a:rPr lang="en-US" dirty="0" smtClean="0"/>
              <a:t>Joel </a:t>
            </a:r>
            <a:r>
              <a:rPr lang="en-US" dirty="0" err="1" smtClean="0"/>
              <a:t>Henningsen</a:t>
            </a:r>
            <a:endParaRPr lang="en-US" dirty="0" smtClean="0"/>
          </a:p>
          <a:p>
            <a:r>
              <a:rPr lang="en-US" dirty="0" smtClean="0"/>
              <a:t>Sean Callen</a:t>
            </a:r>
          </a:p>
        </p:txBody>
      </p:sp>
    </p:spTree>
    <p:extLst>
      <p:ext uri="{BB962C8B-B14F-4D97-AF65-F5344CB8AC3E}">
        <p14:creationId xmlns:p14="http://schemas.microsoft.com/office/powerpoint/2010/main" val="848883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Assumptions</a:t>
            </a:r>
            <a:endParaRPr lang="en-US" dirty="0"/>
          </a:p>
        </p:txBody>
      </p:sp>
      <p:sp>
        <p:nvSpPr>
          <p:cNvPr id="3" name="Content Placeholder 2"/>
          <p:cNvSpPr>
            <a:spLocks noGrp="1"/>
          </p:cNvSpPr>
          <p:nvPr>
            <p:ph idx="1"/>
          </p:nvPr>
        </p:nvSpPr>
        <p:spPr/>
        <p:txBody>
          <a:bodyPr/>
          <a:lstStyle/>
          <a:p>
            <a:r>
              <a:rPr lang="en-US" dirty="0" smtClean="0"/>
              <a:t>Each outcome is one of a set of discrete states.</a:t>
            </a:r>
          </a:p>
          <a:p>
            <a:r>
              <a:rPr lang="en-US" dirty="0" smtClean="0"/>
              <a:t>Probabilities remain the same from one generation to the next.</a:t>
            </a:r>
          </a:p>
          <a:p>
            <a:r>
              <a:rPr lang="en-US" dirty="0" smtClean="0"/>
              <a:t>Future state relies only on the current state.</a:t>
            </a:r>
          </a:p>
          <a:p>
            <a:endParaRPr lang="en-US" dirty="0"/>
          </a:p>
        </p:txBody>
      </p:sp>
    </p:spTree>
    <p:extLst>
      <p:ext uri="{BB962C8B-B14F-4D97-AF65-F5344CB8AC3E}">
        <p14:creationId xmlns:p14="http://schemas.microsoft.com/office/powerpoint/2010/main" val="503382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Class Example</a:t>
            </a:r>
            <a:endParaRPr lang="en-US" dirty="0"/>
          </a:p>
        </p:txBody>
      </p:sp>
      <p:sp>
        <p:nvSpPr>
          <p:cNvPr id="3" name="Content Placeholder 2"/>
          <p:cNvSpPr>
            <a:spLocks noGrp="1"/>
          </p:cNvSpPr>
          <p:nvPr>
            <p:ph idx="1"/>
          </p:nvPr>
        </p:nvSpPr>
        <p:spPr/>
        <p:txBody>
          <a:bodyPr/>
          <a:lstStyle/>
          <a:p>
            <a:r>
              <a:rPr lang="en-US" dirty="0" smtClean="0"/>
              <a:t>State 1 – Lower Class</a:t>
            </a:r>
          </a:p>
          <a:p>
            <a:r>
              <a:rPr lang="en-US" dirty="0" smtClean="0"/>
              <a:t>State 2 – Middle Class</a:t>
            </a:r>
          </a:p>
          <a:p>
            <a:r>
              <a:rPr lang="en-US" dirty="0" smtClean="0"/>
              <a:t>State 3 – Upper Class</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0634632"/>
              </p:ext>
            </p:extLst>
          </p:nvPr>
        </p:nvGraphicFramePr>
        <p:xfrm>
          <a:off x="1524000" y="419100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US" dirty="0" smtClean="0"/>
                        <a:t>State</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.65</a:t>
                      </a:r>
                      <a:endParaRPr lang="en-US" dirty="0"/>
                    </a:p>
                  </a:txBody>
                  <a:tcPr/>
                </a:tc>
                <a:tc>
                  <a:txBody>
                    <a:bodyPr/>
                    <a:lstStyle/>
                    <a:p>
                      <a:pPr algn="ctr"/>
                      <a:r>
                        <a:rPr lang="en-US" dirty="0" smtClean="0"/>
                        <a:t>.28</a:t>
                      </a:r>
                      <a:endParaRPr lang="en-US" dirty="0"/>
                    </a:p>
                  </a:txBody>
                  <a:tcPr/>
                </a:tc>
                <a:tc>
                  <a:txBody>
                    <a:bodyPr/>
                    <a:lstStyle/>
                    <a:p>
                      <a:pPr algn="ctr"/>
                      <a:r>
                        <a:rPr lang="en-US" dirty="0" smtClean="0"/>
                        <a:t>.07</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.15</a:t>
                      </a:r>
                      <a:endParaRPr lang="en-US" dirty="0"/>
                    </a:p>
                  </a:txBody>
                  <a:tcPr/>
                </a:tc>
                <a:tc>
                  <a:txBody>
                    <a:bodyPr/>
                    <a:lstStyle/>
                    <a:p>
                      <a:pPr algn="ctr"/>
                      <a:r>
                        <a:rPr lang="en-US" dirty="0" smtClean="0"/>
                        <a:t>.67</a:t>
                      </a:r>
                      <a:endParaRPr lang="en-US" dirty="0"/>
                    </a:p>
                  </a:txBody>
                  <a:tcPr/>
                </a:tc>
                <a:tc>
                  <a:txBody>
                    <a:bodyPr/>
                    <a:lstStyle/>
                    <a:p>
                      <a:pPr algn="ctr"/>
                      <a:r>
                        <a:rPr lang="en-US" dirty="0" smtClean="0"/>
                        <a:t>.18</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.12</a:t>
                      </a:r>
                      <a:endParaRPr lang="en-US" dirty="0"/>
                    </a:p>
                  </a:txBody>
                  <a:tcPr/>
                </a:tc>
                <a:tc>
                  <a:txBody>
                    <a:bodyPr/>
                    <a:lstStyle/>
                    <a:p>
                      <a:pPr algn="ctr"/>
                      <a:r>
                        <a:rPr lang="en-US" dirty="0" smtClean="0"/>
                        <a:t>.36</a:t>
                      </a:r>
                      <a:endParaRPr lang="en-US" dirty="0"/>
                    </a:p>
                  </a:txBody>
                  <a:tcPr/>
                </a:tc>
                <a:tc>
                  <a:txBody>
                    <a:bodyPr/>
                    <a:lstStyle/>
                    <a:p>
                      <a:pPr algn="ctr"/>
                      <a:r>
                        <a:rPr lang="en-US" dirty="0" smtClean="0"/>
                        <a:t>.52</a:t>
                      </a:r>
                      <a:endParaRPr lang="en-US" dirty="0"/>
                    </a:p>
                  </a:txBody>
                  <a:tcPr/>
                </a:tc>
              </a:tr>
            </a:tbl>
          </a:graphicData>
        </a:graphic>
      </p:graphicFrame>
    </p:spTree>
    <p:extLst>
      <p:ext uri="{BB962C8B-B14F-4D97-AF65-F5344CB8AC3E}">
        <p14:creationId xmlns:p14="http://schemas.microsoft.com/office/powerpoint/2010/main" val="1417675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Markov Chain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smtClean="0"/>
                  <a:t>Initial Probability </a:t>
                </a:r>
                <a:r>
                  <a:rPr lang="en-US" dirty="0"/>
                  <a:t>V</a:t>
                </a:r>
                <a:r>
                  <a:rPr lang="en-US" dirty="0" smtClean="0"/>
                  <a:t>ector</a:t>
                </a:r>
              </a:p>
              <a:p>
                <a:pPr marL="0" indent="0">
                  <a:buNone/>
                </a:pPr>
                <a:r>
                  <a:rPr lang="en-US" b="1" dirty="0" smtClean="0"/>
                  <a:t>v</a:t>
                </a:r>
                <a:r>
                  <a:rPr lang="en-US" dirty="0" smtClean="0"/>
                  <a:t> = </a:t>
                </a:r>
                <a14:m>
                  <m:oMath xmlns:m="http://schemas.openxmlformats.org/officeDocument/2006/math">
                    <m:d>
                      <m:dPr>
                        <m:begChr m:val="["/>
                        <m:endChr m:val="]"/>
                        <m:ctrlPr>
                          <a:rPr lang="en-US" i="1" smtClean="0">
                            <a:latin typeface="Cambria Math"/>
                          </a:rPr>
                        </m:ctrlPr>
                      </m:dPr>
                      <m:e>
                        <m:m>
                          <m:mPr>
                            <m:mcs>
                              <m:mc>
                                <m:mcPr>
                                  <m:count m:val="3"/>
                                  <m:mcJc m:val="center"/>
                                </m:mcPr>
                              </m:mc>
                            </m:mcs>
                            <m:ctrlPr>
                              <a:rPr lang="en-US" i="1" smtClean="0">
                                <a:latin typeface="Cambria Math"/>
                              </a:rPr>
                            </m:ctrlPr>
                          </m:mPr>
                          <m:mr>
                            <m:e>
                              <m:r>
                                <m:rPr>
                                  <m:brk m:alnAt="7"/>
                                </m:rPr>
                                <a:rPr lang="en-US" b="0" i="1" smtClean="0">
                                  <a:latin typeface="Cambria Math"/>
                                </a:rPr>
                                <m:t>.</m:t>
                              </m:r>
                              <m:r>
                                <a:rPr lang="en-US" b="0" i="1" smtClean="0">
                                  <a:latin typeface="Cambria Math"/>
                                </a:rPr>
                                <m:t>21</m:t>
                              </m:r>
                            </m:e>
                            <m:e>
                              <m:r>
                                <a:rPr lang="en-US" b="0" i="1" smtClean="0">
                                  <a:latin typeface="Cambria Math"/>
                                </a:rPr>
                                <m:t>.68</m:t>
                              </m:r>
                            </m:e>
                            <m:e>
                              <m:r>
                                <a:rPr lang="en-US" b="0" i="1" smtClean="0">
                                  <a:latin typeface="Cambria Math"/>
                                </a:rPr>
                                <m:t>.11</m:t>
                              </m:r>
                            </m:e>
                          </m:mr>
                        </m:m>
                      </m:e>
                    </m:d>
                  </m:oMath>
                </a14:m>
                <a:endParaRPr lang="en-US" b="1" dirty="0" smtClean="0"/>
              </a:p>
              <a:p>
                <a:pPr marL="0" indent="0">
                  <a:buNone/>
                </a:pPr>
                <a:r>
                  <a:rPr lang="en-US" b="1" dirty="0" smtClean="0"/>
                  <a:t> </a:t>
                </a:r>
              </a:p>
              <a:p>
                <a:r>
                  <a:rPr lang="en-US" dirty="0" smtClean="0"/>
                  <a:t>Transition Matrix</a:t>
                </a:r>
              </a:p>
              <a:p>
                <a:pPr marL="0" indent="0">
                  <a:buNone/>
                </a:pPr>
                <a:r>
                  <a:rPr lang="en-US" dirty="0" smtClean="0"/>
                  <a:t>P = </a:t>
                </a:r>
                <a14:m>
                  <m:oMath xmlns:m="http://schemas.openxmlformats.org/officeDocument/2006/math">
                    <m:d>
                      <m:dPr>
                        <m:begChr m:val="["/>
                        <m:endChr m:val="]"/>
                        <m:ctrlPr>
                          <a:rPr lang="en-US" b="0" i="1" smtClean="0">
                            <a:latin typeface="Cambria Math"/>
                          </a:rPr>
                        </m:ctrlPr>
                      </m:dPr>
                      <m:e>
                        <m:m>
                          <m:mPr>
                            <m:mcs>
                              <m:mc>
                                <m:mcPr>
                                  <m:count m:val="3"/>
                                  <m:mcJc m:val="center"/>
                                </m:mcPr>
                              </m:mc>
                            </m:mcs>
                            <m:ctrlPr>
                              <a:rPr lang="en-US" b="0" i="1" smtClean="0">
                                <a:latin typeface="Cambria Math"/>
                              </a:rPr>
                            </m:ctrlPr>
                          </m:mPr>
                          <m:mr>
                            <m:e>
                              <m:r>
                                <m:rPr>
                                  <m:brk m:alnAt="7"/>
                                </m:rPr>
                                <a:rPr lang="en-US" b="0" i="1" smtClean="0">
                                  <a:latin typeface="Cambria Math"/>
                                </a:rPr>
                                <m:t>.</m:t>
                              </m:r>
                              <m:r>
                                <a:rPr lang="en-US" b="0" i="1" smtClean="0">
                                  <a:latin typeface="Cambria Math"/>
                                </a:rPr>
                                <m:t>65</m:t>
                              </m:r>
                            </m:e>
                            <m:e>
                              <m:r>
                                <a:rPr lang="en-US" b="0" i="1" smtClean="0">
                                  <a:latin typeface="Cambria Math"/>
                                </a:rPr>
                                <m:t>.28</m:t>
                              </m:r>
                            </m:e>
                            <m:e>
                              <m:r>
                                <a:rPr lang="en-US" b="0" i="1" smtClean="0">
                                  <a:latin typeface="Cambria Math"/>
                                </a:rPr>
                                <m:t>.07</m:t>
                              </m:r>
                            </m:e>
                          </m:mr>
                          <m:mr>
                            <m:e>
                              <m:r>
                                <a:rPr lang="en-US" b="0" i="1" smtClean="0">
                                  <a:latin typeface="Cambria Math"/>
                                </a:rPr>
                                <m:t>.15</m:t>
                              </m:r>
                            </m:e>
                            <m:e>
                              <m:r>
                                <a:rPr lang="en-US" b="0" i="1" smtClean="0">
                                  <a:latin typeface="Cambria Math"/>
                                </a:rPr>
                                <m:t>.67</m:t>
                              </m:r>
                            </m:e>
                            <m:e>
                              <m:r>
                                <a:rPr lang="en-US" b="0" i="1" smtClean="0">
                                  <a:latin typeface="Cambria Math"/>
                                </a:rPr>
                                <m:t>.18</m:t>
                              </m:r>
                            </m:e>
                          </m:mr>
                          <m:mr>
                            <m:e>
                              <m:r>
                                <a:rPr lang="en-US" b="0" i="1" smtClean="0">
                                  <a:latin typeface="Cambria Math"/>
                                </a:rPr>
                                <m:t>.12</m:t>
                              </m:r>
                            </m:e>
                            <m:e>
                              <m:r>
                                <a:rPr lang="en-US" b="0" i="1" smtClean="0">
                                  <a:latin typeface="Cambria Math"/>
                                </a:rPr>
                                <m:t>.36</m:t>
                              </m:r>
                            </m:e>
                            <m:e>
                              <m:r>
                                <a:rPr lang="en-US" b="0" i="1" smtClean="0">
                                  <a:latin typeface="Cambria Math"/>
                                </a:rPr>
                                <m:t>.52</m:t>
                              </m:r>
                            </m:e>
                          </m:mr>
                        </m:m>
                      </m:e>
                    </m:d>
                  </m:oMath>
                </a14:m>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t="-1752"/>
                </a:stretch>
              </a:blipFill>
            </p:spPr>
            <p:txBody>
              <a:bodyPr/>
              <a:lstStyle/>
              <a:p>
                <a:r>
                  <a:rPr lang="en-US">
                    <a:noFill/>
                  </a:rPr>
                  <a:t> </a:t>
                </a:r>
              </a:p>
            </p:txBody>
          </p:sp>
        </mc:Fallback>
      </mc:AlternateContent>
    </p:spTree>
    <p:extLst>
      <p:ext uri="{BB962C8B-B14F-4D97-AF65-F5344CB8AC3E}">
        <p14:creationId xmlns:p14="http://schemas.microsoft.com/office/powerpoint/2010/main" val="1970682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Equilibrium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229600" cy="4953000"/>
              </a:xfrm>
            </p:spPr>
            <p:txBody>
              <a:bodyPr/>
              <a:lstStyle/>
              <a:p>
                <a:pPr marL="0" indent="0">
                  <a:buNone/>
                </a:pPr>
                <a:r>
                  <a:rPr lang="en-US" dirty="0" smtClean="0"/>
                  <a:t>If a Markov Chain with Transition Matrix P is a regular matrix, then there is a unique vector </a:t>
                </a:r>
                <a:r>
                  <a:rPr lang="en-US" b="1" dirty="0" smtClean="0"/>
                  <a:t>u</a:t>
                </a:r>
                <a:r>
                  <a:rPr lang="en-US" dirty="0" smtClean="0"/>
                  <a:t> such that, for any probability vector </a:t>
                </a:r>
                <a:r>
                  <a:rPr lang="en-US" b="1" dirty="0"/>
                  <a:t>v</a:t>
                </a:r>
                <a:r>
                  <a:rPr lang="en-US" dirty="0" smtClean="0"/>
                  <a:t> and for large values of n, </a:t>
                </a:r>
              </a:p>
              <a:p>
                <a:pPr marL="0" indent="0" algn="ctr">
                  <a:buNone/>
                </a:pPr>
                <a:r>
                  <a:rPr lang="en-US" b="1" dirty="0" smtClean="0"/>
                  <a:t>v</a:t>
                </a:r>
                <a14:m>
                  <m:oMath xmlns:m="http://schemas.openxmlformats.org/officeDocument/2006/math">
                    <m:sSup>
                      <m:sSupPr>
                        <m:ctrlPr>
                          <a:rPr lang="en-US" i="1" smtClean="0">
                            <a:latin typeface="Cambria Math"/>
                          </a:rPr>
                        </m:ctrlPr>
                      </m:sSupPr>
                      <m:e>
                        <m:r>
                          <a:rPr lang="en-US" b="0" i="1" smtClean="0">
                            <a:latin typeface="Cambria Math"/>
                          </a:rPr>
                          <m:t>𝑃</m:t>
                        </m:r>
                      </m:e>
                      <m:sup>
                        <m:r>
                          <a:rPr lang="en-US" b="0" i="1" smtClean="0">
                            <a:latin typeface="Cambria Math"/>
                          </a:rPr>
                          <m:t>𝑛</m:t>
                        </m:r>
                      </m:sup>
                    </m:sSup>
                  </m:oMath>
                </a14:m>
                <a:r>
                  <a:rPr lang="en-US" dirty="0" smtClean="0"/>
                  <a:t> ≈ </a:t>
                </a:r>
                <a:r>
                  <a:rPr lang="en-US" b="1" dirty="0" smtClean="0"/>
                  <a:t>u</a:t>
                </a:r>
              </a:p>
              <a:p>
                <a:pPr marL="0" indent="0">
                  <a:buNone/>
                </a:pPr>
                <a:r>
                  <a:rPr lang="en-US" dirty="0" smtClean="0"/>
                  <a:t>Vector </a:t>
                </a:r>
                <a:r>
                  <a:rPr lang="en-US" b="1" dirty="0" smtClean="0"/>
                  <a:t>u</a:t>
                </a:r>
                <a:r>
                  <a:rPr lang="en-US" dirty="0" smtClean="0"/>
                  <a:t> is called the equilibrium vector.</a:t>
                </a:r>
              </a:p>
              <a:p>
                <a:pPr marL="0" indent="0">
                  <a:buNone/>
                </a:pPr>
                <a:endParaRPr lang="en-US" dirty="0"/>
              </a:p>
              <a:p>
                <a:pPr marL="0" indent="0">
                  <a:buNone/>
                </a:pPr>
                <a:r>
                  <a:rPr lang="en-US" b="1" dirty="0" smtClean="0"/>
                  <a:t>u </a:t>
                </a:r>
                <a:r>
                  <a:rPr lang="en-US" dirty="0" smtClean="0"/>
                  <a:t>= </a:t>
                </a:r>
                <a14:m>
                  <m:oMath xmlns:m="http://schemas.openxmlformats.org/officeDocument/2006/math">
                    <m:d>
                      <m:dPr>
                        <m:begChr m:val="["/>
                        <m:endChr m:val="]"/>
                        <m:ctrlPr>
                          <a:rPr lang="en-US" i="1" smtClean="0">
                            <a:latin typeface="Cambria Math"/>
                          </a:rPr>
                        </m:ctrlPr>
                      </m:dPr>
                      <m:e>
                        <m:m>
                          <m:mPr>
                            <m:mcs>
                              <m:mc>
                                <m:mcPr>
                                  <m:count m:val="3"/>
                                  <m:mcJc m:val="center"/>
                                </m:mcPr>
                              </m:mc>
                            </m:mcs>
                            <m:ctrlPr>
                              <a:rPr lang="en-US" i="1" smtClean="0">
                                <a:latin typeface="Cambria Math"/>
                              </a:rPr>
                            </m:ctrlPr>
                          </m:mPr>
                          <m:mr>
                            <m:e>
                              <m:r>
                                <m:rPr>
                                  <m:brk m:alnAt="7"/>
                                </m:rPr>
                                <a:rPr lang="en-US" b="0" i="1" smtClean="0">
                                  <a:latin typeface="Cambria Math"/>
                                </a:rPr>
                                <m:t>.</m:t>
                              </m:r>
                              <m:r>
                                <a:rPr lang="en-US" b="0" i="1" smtClean="0">
                                  <a:latin typeface="Cambria Math"/>
                                </a:rPr>
                                <m:t>286</m:t>
                              </m:r>
                            </m:e>
                            <m:e>
                              <m:r>
                                <a:rPr lang="en-US" b="0" i="1" smtClean="0">
                                  <a:latin typeface="Cambria Math"/>
                                </a:rPr>
                                <m:t>.489</m:t>
                              </m:r>
                            </m:e>
                            <m:e>
                              <m:r>
                                <a:rPr lang="en-US" b="0" i="1" smtClean="0">
                                  <a:latin typeface="Cambria Math"/>
                                </a:rPr>
                                <m:t>.225</m:t>
                              </m:r>
                            </m:e>
                          </m:mr>
                        </m:m>
                      </m:e>
                    </m:d>
                  </m:oMath>
                </a14:m>
                <a:endParaRPr lang="en-US"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953000"/>
              </a:xfrm>
              <a:blipFill rotWithShape="1">
                <a:blip r:embed="rId2"/>
                <a:stretch>
                  <a:fillRect l="-1852" t="-1601"/>
                </a:stretch>
              </a:blipFill>
            </p:spPr>
            <p:txBody>
              <a:bodyPr/>
              <a:lstStyle/>
              <a:p>
                <a:r>
                  <a:rPr lang="en-US">
                    <a:noFill/>
                  </a:rPr>
                  <a:t> </a:t>
                </a:r>
              </a:p>
            </p:txBody>
          </p:sp>
        </mc:Fallback>
      </mc:AlternateContent>
    </p:spTree>
    <p:extLst>
      <p:ext uri="{BB962C8B-B14F-4D97-AF65-F5344CB8AC3E}">
        <p14:creationId xmlns:p14="http://schemas.microsoft.com/office/powerpoint/2010/main" val="4124026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Hidden Markov Model</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371600" y="4114800"/>
            <a:ext cx="6257925" cy="1724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85800" y="1600200"/>
            <a:ext cx="7924800" cy="1754326"/>
          </a:xfrm>
          <a:prstGeom prst="rect">
            <a:avLst/>
          </a:prstGeom>
          <a:noFill/>
        </p:spPr>
        <p:txBody>
          <a:bodyPr wrap="square" rtlCol="0">
            <a:spAutoFit/>
          </a:bodyPr>
          <a:lstStyle/>
          <a:p>
            <a:r>
              <a:rPr lang="en-US" dirty="0" smtClean="0"/>
              <a:t>A </a:t>
            </a:r>
            <a:r>
              <a:rPr lang="en-US" b="1" dirty="0" smtClean="0"/>
              <a:t>hidden Markov model</a:t>
            </a:r>
            <a:r>
              <a:rPr lang="en-US" dirty="0" smtClean="0"/>
              <a:t> (</a:t>
            </a:r>
            <a:r>
              <a:rPr lang="en-US" b="1" dirty="0" smtClean="0"/>
              <a:t>HMM</a:t>
            </a:r>
            <a:r>
              <a:rPr lang="en-US" dirty="0" smtClean="0"/>
              <a:t>) is a Markov chain with unobserved (hidden) states. In a hidden Markov model, the state is not directly visible, but output, dependent on the state, is visible. In a hidden Markov model, in addition to the transition matrix, A, there is also an observation matrix, B. The transition matrix calculates the probability of going from one state to another while the observation matrix calculates the probability of the possible observations from a state.</a:t>
            </a:r>
          </a:p>
        </p:txBody>
      </p:sp>
    </p:spTree>
    <p:extLst>
      <p:ext uri="{BB962C8B-B14F-4D97-AF65-F5344CB8AC3E}">
        <p14:creationId xmlns:p14="http://schemas.microsoft.com/office/powerpoint/2010/main" val="11338297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92</TotalTime>
  <Words>277</Words>
  <Application>Microsoft Office PowerPoint</Application>
  <PresentationFormat>On-screen Show (4:3)</PresentationFormat>
  <Paragraphs>41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Markov Chains</vt:lpstr>
      <vt:lpstr>Assumptions</vt:lpstr>
      <vt:lpstr>Social Class Example</vt:lpstr>
      <vt:lpstr>Markov Chain</vt:lpstr>
      <vt:lpstr>Equilibrium</vt:lpstr>
      <vt:lpstr>Hidden Markov Model</vt:lpstr>
    </vt:vector>
  </TitlesOfParts>
  <Company>Davidson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Markov Chains</dc:title>
  <dc:creator>Lab User</dc:creator>
  <cp:lastModifiedBy>mwsu</cp:lastModifiedBy>
  <cp:revision>6</cp:revision>
  <dcterms:created xsi:type="dcterms:W3CDTF">2014-05-22T13:09:51Z</dcterms:created>
  <dcterms:modified xsi:type="dcterms:W3CDTF">2014-05-29T14:15:20Z</dcterms:modified>
</cp:coreProperties>
</file>