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A4564CC-D14F-422D-B806-7854B07558D4}">
  <a:tblStyle styleId="{AA4564CC-D14F-422D-B806-7854B07558D4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3286EB6-23F7-448B-87E4-4494856D22F5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5D677C88-9F1C-44C5-B540-070BD4528FEC}" styleName="Table_2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18394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Gracie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Gracie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Natural Variation in the ATPS1 Isoform of ATP</a:t>
            </a:r>
          </a:p>
          <a:p>
            <a:endParaRPr lang="en-US"/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Sulfurylase Contributes to the Control of Sulfate</a:t>
            </a:r>
          </a:p>
          <a:p>
            <a:endParaRPr lang="en-US"/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Levels in Arabidopsis1[W]</a:t>
            </a:r>
          </a:p>
          <a:p>
            <a:endParaRPr lang="en-US"/>
          </a:p>
          <a:p>
            <a:pPr lvl="0" rtl="0">
              <a:buNone/>
            </a:pPr>
            <a:r>
              <a:rPr lang="en-US"/>
              <a:t>Anna Koprivova, Marco Giovannetti, Patrycja Baraniecka, Bok-Rye Lee, Cécile Grondin,</a:t>
            </a:r>
          </a:p>
          <a:p>
            <a:pPr lvl="0" rtl="0"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Olivier Loudet, and Stanislav Kopriva*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Nikiforova et al. 2003</a:t>
            </a:r>
          </a:p>
          <a:p>
            <a:pPr>
              <a:buNone/>
            </a:pPr>
            <a:r>
              <a:rPr lang="en-US"/>
              <a:t>Gracie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Michael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Nimni et al 2007</a:t>
            </a:r>
          </a:p>
          <a:p>
            <a:pPr>
              <a:buNone/>
            </a:pPr>
            <a:r>
              <a:rPr lang="en-US"/>
              <a:t>Gracie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James</a:t>
            </a: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914400" lvl="1" indent="-2921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00"/>
              <a:t>Michael</a:t>
            </a:r>
          </a:p>
          <a:p>
            <a:endParaRPr lang="en-US" sz="100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Michael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</a:t>
            </a: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Buchner et al. 2004</a:t>
            </a: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genes for sulfate transport in Arabadopsis</a:t>
            </a:r>
          </a:p>
          <a:p>
            <a:pPr marL="914400" lvl="1" indent="-2921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Designated as </a:t>
            </a:r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genes</a:t>
            </a:r>
          </a:p>
          <a:p>
            <a:pPr marL="1371600" lvl="2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Sultr1 group is high affinity (increased expression during S starvation)</a:t>
            </a:r>
          </a:p>
          <a:p>
            <a:pPr marL="1371600" lvl="2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Sultr2 group is low affinity </a:t>
            </a: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Sultr1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genes expressed in outer layers of roots (root hairs, epidermal root cells, cortical root cells)</a:t>
            </a: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Sultr2 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 expression important for the steps of transport from roots to various tissues (Sultr2;1, Sultr2;2)</a:t>
            </a: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Leaf cells → Chloroplasts (assimilation) or vacuoles (storage)</a:t>
            </a:r>
          </a:p>
          <a:p>
            <a:pPr marL="914400" lvl="1" indent="-2921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Sultr4;1 only seen in Arabidopsis chloroplasts</a:t>
            </a:r>
          </a:p>
          <a:p>
            <a:pPr marL="914400" lvl="1" indent="-29210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Vacuolar transport genes not well characterized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Buchner et al. 2004</a:t>
            </a:r>
          </a:p>
          <a:p>
            <a:pPr>
              <a:buNone/>
            </a:pPr>
            <a:r>
              <a:rPr lang="en-US"/>
              <a:t>Gracie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</a:t>
            </a:r>
          </a:p>
          <a:p>
            <a:pPr marL="457200" lvl="0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 of sulfate into organic sulfur compounds occurs in the plastids</a:t>
            </a:r>
          </a:p>
          <a:p>
            <a:pPr marL="914400" lvl="1" indent="-292100" rtl="0"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possible types of transporters have been identified</a:t>
            </a:r>
          </a:p>
          <a:p>
            <a:pPr marL="1371600" lvl="2" indent="-292100" rtl="0"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SULTR4;1 very similar to plasma membrane transporters</a:t>
            </a:r>
          </a:p>
          <a:p>
            <a:pPr marL="1828800" lvl="3" indent="-2921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H</a:t>
            </a:r>
            <a:r>
              <a:rPr lang="en-US" sz="10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gradient</a:t>
            </a:r>
          </a:p>
          <a:p>
            <a:pPr marL="1371600" lvl="2" indent="-292100" rtl="0">
              <a:buClr>
                <a:schemeClr val="dk1"/>
              </a:buClr>
              <a:buSzPct val="100000"/>
              <a:buFont typeface="Calibri"/>
              <a:buChar char="■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Homologs of bacterial CysA/CysT genes</a:t>
            </a:r>
          </a:p>
          <a:p>
            <a:pPr marL="1828800" lvl="3" indent="-29210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ATP to actively transport sulfur</a:t>
            </a: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James</a:t>
            </a: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Calibri"/>
              <a:buNone/>
              <a:defRPr/>
            </a:lvl1pPr>
            <a:lvl2pPr marL="457200" indent="0" rtl="0">
              <a:buFont typeface="Calibri"/>
              <a:buNone/>
              <a:defRPr/>
            </a:lvl2pPr>
            <a:lvl3pPr marL="914400" indent="0" rtl="0">
              <a:buFont typeface="Calibri"/>
              <a:buNone/>
              <a:defRPr/>
            </a:lvl3pPr>
            <a:lvl4pPr marL="1371600" indent="0" rtl="0">
              <a:buFont typeface="Calibri"/>
              <a:buNone/>
              <a:defRPr/>
            </a:lvl4pPr>
            <a:lvl5pPr marL="1828800" indent="0" rtl="0">
              <a:buFont typeface="Calibri"/>
              <a:buNone/>
              <a:defRPr/>
            </a:lvl5pPr>
            <a:lvl6pPr marL="2286000" indent="0" rtl="0">
              <a:buFont typeface="Calibri"/>
              <a:buNone/>
              <a:defRPr/>
            </a:lvl6pPr>
            <a:lvl7pPr marL="2743200" indent="0" rtl="0">
              <a:buFont typeface="Calibri"/>
              <a:buNone/>
              <a:defRPr/>
            </a:lvl7pPr>
            <a:lvl8pPr marL="3200400" indent="0" rtl="0">
              <a:buFont typeface="Calibri"/>
              <a:buNone/>
              <a:defRPr/>
            </a:lvl8pPr>
            <a:lvl9pPr marL="3657600" indent="0" rtl="0"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/>
            </a:lvl1pPr>
            <a:lvl2pPr marL="457200" marR="0" indent="0" algn="l" rtl="0">
              <a:defRPr/>
            </a:lvl2pPr>
            <a:lvl3pPr marL="914400" marR="0" indent="0" algn="l" rtl="0">
              <a:defRPr/>
            </a:lvl3pPr>
            <a:lvl4pPr marL="1371600" marR="0" indent="0" algn="l" rtl="0">
              <a:defRPr/>
            </a:lvl4pPr>
            <a:lvl5pPr marL="1828800" marR="0" indent="0" algn="l" rtl="0">
              <a:defRPr/>
            </a:lvl5pPr>
            <a:lvl6pPr marL="2286000" marR="0" indent="0" algn="l" rtl="0">
              <a:defRPr/>
            </a:lvl6pPr>
            <a:lvl7pPr marL="2743200" marR="0" indent="0" algn="l" rtl="0">
              <a:defRPr/>
            </a:lvl7pPr>
            <a:lvl8pPr marL="3200400" marR="0" indent="0" algn="l" rtl="0">
              <a:defRPr/>
            </a:lvl8pPr>
            <a:lvl9pPr marL="3657600" marR="0" indent="0" algn="l" rtl="0"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40300" y="563750"/>
            <a:ext cx="8663399" cy="147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4800" b="1"/>
              <a:t>Sulfur in </a:t>
            </a:r>
            <a:r>
              <a:rPr lang="en-US" sz="4800" b="1" i="1"/>
              <a:t>Brassica oleracea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subTitle" idx="1"/>
          </p:nvPr>
        </p:nvSpPr>
        <p:spPr>
          <a:xfrm>
            <a:off x="1371600" y="5037850"/>
            <a:ext cx="6400799" cy="147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 sz="1800"/>
              <a:t>Gracie Gordon</a:t>
            </a:r>
          </a:p>
          <a:p>
            <a:pPr lvl="0" rtl="0">
              <a:buNone/>
            </a:pPr>
            <a:r>
              <a:rPr lang="en-US" sz="1800"/>
              <a:t>Michael Lorentsen</a:t>
            </a:r>
          </a:p>
          <a:p>
            <a:pPr>
              <a:buNone/>
            </a:pPr>
            <a:r>
              <a:rPr lang="en-US" sz="1800"/>
              <a:t>James Helzberg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88351" y="2249864"/>
            <a:ext cx="3143852" cy="2358275"/>
          </a:xfrm>
          <a:prstGeom prst="rect">
            <a:avLst/>
          </a:prstGeom>
        </p:spPr>
      </p:pic>
      <p:pic>
        <p:nvPicPr>
          <p:cNvPr id="83" name="Shape 8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247725" y="2322725"/>
            <a:ext cx="3317799" cy="2212549"/>
          </a:xfrm>
          <a:prstGeom prst="rect">
            <a:avLst/>
          </a:prstGeom>
        </p:spPr>
      </p:pic>
      <p:sp>
        <p:nvSpPr>
          <p:cNvPr id="84" name="Shape 84"/>
          <p:cNvSpPr txBox="1"/>
          <p:nvPr/>
        </p:nvSpPr>
        <p:spPr>
          <a:xfrm>
            <a:off x="5565525" y="4535275"/>
            <a:ext cx="3143999" cy="333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600"/>
              <a:t>http://upload.wikimedia.org/wikipedia/commons/0/03/Broccoli_and_cross_section_edit.jpg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860275" y="4555975"/>
            <a:ext cx="3000000" cy="292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600"/>
              <a:t>http://upload.wikimedia.org/wikipedia/commons/4/44/Sulfur-sample.jpg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114125" y="274650"/>
            <a:ext cx="85727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4400" b="1"/>
              <a:t>Control of Sulfate Uptake in </a:t>
            </a:r>
          </a:p>
          <a:p>
            <a:pPr>
              <a:buNone/>
            </a:pPr>
            <a:r>
              <a:rPr lang="en-US" sz="4400" b="1" i="1"/>
              <a:t>A. thaliana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832099" cy="3309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/>
              <a:t>Sulfate uptake and sulfate accumulation are NOT coupled (Koprivova, et al.)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/>
              <a:t>Sulfate uptake is downregulated by sulfur containing compounds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800"/>
              <a:t>Glutathione, Methionine</a:t>
            </a:r>
          </a:p>
          <a:p>
            <a:endParaRPr lang="en-US" sz="1800"/>
          </a:p>
          <a:p>
            <a:pPr marL="457200" lvl="0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1800">
                <a:solidFill>
                  <a:schemeClr val="dk1"/>
                </a:solidFill>
              </a:rPr>
              <a:t>Sulfate uptake is upregulated when Sulfur compounds are low in leaves</a:t>
            </a:r>
          </a:p>
          <a:p>
            <a:pPr marL="914400" lvl="1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</a:rPr>
              <a:t>Sulfate in vacuole sequestered so cannot contribute to signaling</a:t>
            </a:r>
          </a:p>
          <a:p>
            <a:pPr marL="914400" lvl="1" indent="-342900" rtl="0">
              <a:spcBef>
                <a:spcPts val="640"/>
              </a:spcBef>
              <a:buClr>
                <a:schemeClr val="dk1"/>
              </a:buClr>
              <a:buSzPct val="100000"/>
              <a:buFont typeface="Calibri"/>
              <a:buChar char="○"/>
            </a:pPr>
            <a:r>
              <a:rPr lang="en-US" sz="1800">
                <a:solidFill>
                  <a:schemeClr val="dk1"/>
                </a:solidFill>
              </a:rPr>
              <a:t>Sulfate uptake is upregulated when levels of OAS are high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57425" y="-1"/>
            <a:ext cx="8229600" cy="372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Sulfur Related Pathway Genes Arabidopsis</a:t>
            </a:r>
          </a:p>
        </p:txBody>
      </p:sp>
      <p:graphicFrame>
        <p:nvGraphicFramePr>
          <p:cNvPr id="174" name="Shape 174"/>
          <p:cNvGraphicFramePr/>
          <p:nvPr/>
        </p:nvGraphicFramePr>
        <p:xfrm>
          <a:off x="496100" y="310900"/>
          <a:ext cx="7743450" cy="7304425"/>
        </p:xfrm>
        <a:graphic>
          <a:graphicData uri="http://schemas.openxmlformats.org/drawingml/2006/table">
            <a:tbl>
              <a:tblPr>
                <a:noFill/>
                <a:tableStyleId>{53286EB6-23F7-448B-87E4-4494856D22F5}</a:tableStyleId>
              </a:tblPr>
              <a:tblGrid>
                <a:gridCol w="3871725"/>
                <a:gridCol w="3871725"/>
              </a:tblGrid>
              <a:tr h="2752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/>
                        <a:t>Gene ID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/>
                        <a:t>Function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AT1G75270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GSH-dependent dehydroascorbate reductase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AT1G19570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GSH-dependent dehydroascorbate reductase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AT2G25080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Glutathione peroxidase 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AT3G24170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Glutathione reductase, cytosolic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AT1G02920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Glutathione transferase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AT3G43800   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Glutathione transferase-like protein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AT3G09270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Putative glutathione transferase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AT3G13110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Serine acetyltransferase (Sat-1) 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AT3G59760 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Cysteine synthase oasC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AT3G03630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O-acetylserine (thiol) lyase; cysteine synthase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AT1G36370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Putative serine hydroxymethyltransferase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AT3G17390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S-adenosylmethionine synthetase like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AT4G01850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S-adenosylmethionine synthetase 2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AT3G02470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S-adenosylmethionine decarboxylase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AT4G13940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Adenosylhomocysteinase</a:t>
                      </a:r>
                    </a:p>
                  </a:txBody>
                  <a:tcPr marL="91425" marR="91425" marT="91425" marB="91425"/>
                </a:tc>
              </a:tr>
              <a:tr h="355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AT4G23100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Gamma-glutamylcysteine synthetase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AT5G10180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Sulfate transporter AST68 (Sultr2;1) </a:t>
                      </a:r>
                    </a:p>
                  </a:txBody>
                  <a:tcPr marL="91425" marR="91425" marT="91425" marB="91425"/>
                </a:tc>
              </a:tr>
              <a:tr h="3121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AT5G13550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000">
                          <a:solidFill>
                            <a:schemeClr val="dk1"/>
                          </a:solidFill>
                        </a:rPr>
                        <a:t>Sulfate transporter Sultr4;1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</a:rPr>
              <a:t>SULTR Genes (</a:t>
            </a:r>
            <a:r>
              <a:rPr lang="en-US" sz="4400" b="1" i="1">
                <a:solidFill>
                  <a:schemeClr val="dk1"/>
                </a:solidFill>
              </a:rPr>
              <a:t>A. thaliana</a:t>
            </a:r>
            <a:r>
              <a:rPr lang="en-US" sz="4400" b="1">
                <a:solidFill>
                  <a:schemeClr val="dk1"/>
                </a:solidFill>
              </a:rPr>
              <a:t>)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12000" y="1973174"/>
            <a:ext cx="8519999" cy="4149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Clr>
                <a:schemeClr val="dk1"/>
              </a:buClr>
              <a:buSzPct val="25000"/>
              <a:buFont typeface="Arial"/>
              <a:buNone/>
            </a:pPr>
            <a:r>
              <a:rPr lang="en-US" sz="4400" b="1">
                <a:solidFill>
                  <a:schemeClr val="dk1"/>
                </a:solidFill>
              </a:rPr>
              <a:t>Our QTLs</a:t>
            </a:r>
          </a:p>
          <a:p>
            <a:endParaRPr lang="en-US" sz="4400" b="1">
              <a:solidFill>
                <a:schemeClr val="dk1"/>
              </a:solidFill>
            </a:endParaRPr>
          </a:p>
        </p:txBody>
      </p:sp>
      <p:graphicFrame>
        <p:nvGraphicFramePr>
          <p:cNvPr id="186" name="Shape 186"/>
          <p:cNvGraphicFramePr/>
          <p:nvPr/>
        </p:nvGraphicFramePr>
        <p:xfrm>
          <a:off x="952500" y="2014000"/>
          <a:ext cx="7239000" cy="3479051"/>
        </p:xfrm>
        <a:graphic>
          <a:graphicData uri="http://schemas.openxmlformats.org/drawingml/2006/table">
            <a:tbl>
              <a:tblPr>
                <a:noFill/>
                <a:tableStyleId>{5D677C88-9F1C-44C5-B540-070BD4528FEC}</a:tableStyleId>
              </a:tblPr>
              <a:tblGrid>
                <a:gridCol w="3619500"/>
                <a:gridCol w="3619500"/>
              </a:tblGrid>
              <a:tr h="387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C09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-US"/>
                        <a:t>19,664,943</a:t>
                      </a:r>
                    </a:p>
                  </a:txBody>
                  <a:tcPr marL="91425" marR="91425" marT="91425" marB="91425"/>
                </a:tc>
              </a:tr>
              <a:tr h="387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C02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-US"/>
                        <a:t>46,217,719</a:t>
                      </a:r>
                    </a:p>
                  </a:txBody>
                  <a:tcPr marL="91425" marR="91425" marT="91425" marB="91425"/>
                </a:tc>
              </a:tr>
              <a:tr h="387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C01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-US"/>
                        <a:t>33,168,082</a:t>
                      </a:r>
                    </a:p>
                  </a:txBody>
                  <a:tcPr marL="91425" marR="91425" marT="91425" marB="91425"/>
                </a:tc>
              </a:tr>
              <a:tr h="35700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57000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</a:tr>
              <a:tr h="3535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A01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21-23 MBP</a:t>
                      </a:r>
                    </a:p>
                  </a:txBody>
                  <a:tcPr marL="91425" marR="91425" marT="91425" marB="91425"/>
                </a:tc>
              </a:tr>
              <a:tr h="3535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A02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20-22 MBP</a:t>
                      </a:r>
                    </a:p>
                  </a:txBody>
                  <a:tcPr marL="91425" marR="91425" marT="91425" marB="91425"/>
                </a:tc>
              </a:tr>
              <a:tr h="542375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A09 or A10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could be near the end of 9 or the beginning of 10, possibly 2 copies?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43300" y="56762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/>
              <a:t>References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975025"/>
            <a:ext cx="8229600" cy="568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-US" sz="1000"/>
              <a:t>Nimni, M., Han, B., and Cordoba F. 2007. Are we getting enough sulfur in our diet? Nutrition &amp; Metabolism 4:24.</a:t>
            </a:r>
          </a:p>
          <a:p>
            <a:endParaRPr lang="en-US" sz="10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/>
              <a:t>Buchner, P., Stuiver, C., Westerman, S., Wirtz., Hell, R., Hawkesford, M., and De Kok, L. 2004.  </a:t>
            </a:r>
            <a:r>
              <a:rPr lang="en-US" sz="1000">
                <a:solidFill>
                  <a:schemeClr val="dk1"/>
                </a:solidFill>
              </a:rPr>
              <a:t>Regulation of Sulfate Uptake and Expression of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 sz="1000">
                <a:solidFill>
                  <a:schemeClr val="dk1"/>
                </a:solidFill>
              </a:rPr>
              <a:t>Sulfate Transporter Genes in Brassica oleracea as Affected by Atmospheric H2S and Pedospheric Sulfate Nutrition. Plant Physiology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 sz="1000"/>
              <a:t>136:3396-3408.</a:t>
            </a:r>
          </a:p>
          <a:p>
            <a:pPr lvl="0" rtl="0">
              <a:buNone/>
            </a:pPr>
            <a:r>
              <a:rPr lang="en-US" sz="1000"/>
              <a:t>Nikiforova, V., Freitag, J., Kempa, S., Adamik, M., Hesse, H., and Hoefgen, R. 2003. Transcriptome analysis of sulfur depletion in </a:t>
            </a:r>
            <a:r>
              <a:rPr lang="en-US" sz="1000" i="1"/>
              <a:t>arabidopsis thaliana: </a:t>
            </a:r>
            <a:r>
              <a:rPr lang="en-US" sz="1000"/>
              <a:t> interlacing of biosyntheic pathways provides response specificity. The Plant Journal 33:633-650.</a:t>
            </a:r>
          </a:p>
          <a:p>
            <a:pPr lvl="0" rtl="0">
              <a:buNone/>
            </a:pPr>
            <a:r>
              <a:rPr lang="en-US" sz="1000"/>
              <a:t>Smith, F.W., Rae, A.L., and Hawkesford, M.J. 2000. Molecular mechanisms of phosphate and sulphate transport in plants. Biochimica et Biophysica Acta 1465:236-245.</a:t>
            </a:r>
          </a:p>
          <a:p>
            <a:pPr lvl="0" rtl="0">
              <a:buNone/>
            </a:pPr>
            <a:r>
              <a:rPr lang="en-US" sz="1000"/>
              <a:t>Grossman, A., and Takahashi, H. 2001. Macronutrient utilization by photosynthetic eukaryotes and the fabric of interactions. Annu. Rev. Plant Physiol. Plant Mol. Biol. 52:163-210.</a:t>
            </a:r>
          </a:p>
          <a:p>
            <a:pPr lvl="0" rtl="0">
              <a:buNone/>
            </a:pPr>
            <a:r>
              <a:rPr lang="en-US" sz="1000"/>
              <a:t>Hawkesford, M. J. 2000. Plant responses to sulphur deficiency and the genetic manipulation of sulphate transporters to improve S-utilization efficiency. Journal of Experimental Botany. 51:131-138.</a:t>
            </a:r>
          </a:p>
          <a:p>
            <a:endParaRPr lang="en-US" sz="1000"/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>
                <a:solidFill>
                  <a:schemeClr val="dk1"/>
                </a:solidFill>
              </a:rPr>
              <a:t>Leustek, T., Martin, M.N., Bick, J., and Davies, J.P. 2000. Pathways and Regulation of Sulfur Metabolism Revealed through Molecular and</a:t>
            </a:r>
          </a:p>
          <a:p>
            <a:pPr marL="0" lvl="0" indent="457200" rtl="0">
              <a:spcBef>
                <a:spcPts val="0"/>
              </a:spcBef>
              <a:buNone/>
            </a:pPr>
            <a:r>
              <a:rPr lang="en-US" sz="1000">
                <a:solidFill>
                  <a:schemeClr val="dk1"/>
                </a:solidFill>
              </a:rPr>
              <a:t>Genetic Studies. Annual Review of Plant Physiology and Plant Molecular Biology 51:141-165.</a:t>
            </a:r>
          </a:p>
          <a:p>
            <a:endParaRPr lang="en-US"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sz="1000">
                <a:solidFill>
                  <a:schemeClr val="dk1"/>
                </a:solidFill>
              </a:rPr>
              <a:t>Leustek, T. 2002. Sulfate Metabolism. The Arabidopsis Book.</a:t>
            </a:r>
          </a:p>
          <a:p>
            <a:endParaRPr lang="en-US"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Koprivova, A., Giovannetti, M., Baraniecka, P., Lee, B., Grondin, C., Loudet, O., and Kopriva, S. 2013. Natural Variation in the ATPS1 Isoform of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ATP Sulfurylase Contributes to the Control of Sulfate Levels in Arabidopsis. Plant Physiology 163:1133-1141.</a:t>
            </a:r>
          </a:p>
          <a:p>
            <a:endParaRPr lang="en-US"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Takahashi, H., Yamizaki, M., Sasakuru, N., Watanabe, A., Leustek, T., Engler, J., Engler, G., Montagu, M.V., Saito, K. 1997. Regulation of sulfur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assimilation in higher plants; a sulfate transporter induced in sulfate-starved roots plays a central role in </a:t>
            </a:r>
            <a:r>
              <a:rPr lang="en-US" sz="1000" i="1">
                <a:solidFill>
                  <a:schemeClr val="dk1"/>
                </a:solidFill>
              </a:rPr>
              <a:t>Arabidopsis thaliana</a:t>
            </a:r>
            <a:r>
              <a:rPr lang="en-US" sz="1000">
                <a:solidFill>
                  <a:schemeClr val="dk1"/>
                </a:solidFill>
              </a:rPr>
              <a:t>. Plant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Biology 94:11102-11107.</a:t>
            </a:r>
          </a:p>
          <a:p>
            <a:endParaRPr lang="en-US" sz="1000">
              <a:solidFill>
                <a:schemeClr val="dk1"/>
              </a:solidFill>
            </a:endParaRPr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Maruyama-Nakashita, A., Nakamura, Y., Yamaya, T., Takahashi, H. 2004. A novel regulatory pathway of sulfate uptake in </a:t>
            </a:r>
            <a:r>
              <a:rPr lang="en-US" sz="1000" i="1">
                <a:solidFill>
                  <a:schemeClr val="dk1"/>
                </a:solidFill>
              </a:rPr>
              <a:t>Arabidopsis </a:t>
            </a:r>
            <a:r>
              <a:rPr lang="en-US" sz="1000">
                <a:solidFill>
                  <a:schemeClr val="dk1"/>
                </a:solidFill>
              </a:rPr>
              <a:t>roots:</a:t>
            </a:r>
          </a:p>
          <a:p>
            <a:pPr marL="0" lvl="0" indent="457200" rtl="0"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implication of CRE1/WOL/AHK4-mediated cytokinin-dependent regulation. The Plant Journal 38:779-789</a:t>
            </a:r>
          </a:p>
          <a:p>
            <a:endParaRPr lang="en-US" sz="1000">
              <a:solidFill>
                <a:schemeClr val="dk1"/>
              </a:solidFill>
            </a:endParaRPr>
          </a:p>
          <a:p>
            <a:endParaRPr lang="en-US" sz="1000">
              <a:solidFill>
                <a:schemeClr val="dk1"/>
              </a:solidFill>
            </a:endParaRPr>
          </a:p>
          <a:p>
            <a:endParaRPr lang="en-US" sz="1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4800" b="1"/>
              <a:t>Why is Sulfur Important for Human Nutrition?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61525"/>
            <a:ext cx="8229600" cy="502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Necessary for synthesis of the amino acids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Cystine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Methionine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Detox functions 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Toxic compounds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Free radicals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Reactive oxygen species (ROS)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Glutathione (GSH)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Sulfur storage in the liver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Too little: impairs antioxidant functions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alibri"/>
              <a:buChar char="–"/>
            </a:pPr>
            <a:r>
              <a:rPr lang="en-US" sz="1800"/>
              <a:t>Too much: inhibits prostaglandin production (inflammation)</a:t>
            </a:r>
          </a:p>
          <a:p>
            <a:endParaRPr lang="en-US" sz="1800"/>
          </a:p>
          <a:p>
            <a:pPr marL="457200" lvl="0" indent="-342900" rtl="0">
              <a:buClr>
                <a:schemeClr val="dk1"/>
              </a:buClr>
              <a:buSzPct val="100000"/>
              <a:buFont typeface="Calibri"/>
              <a:buChar char="•"/>
            </a:pPr>
            <a:r>
              <a:rPr lang="en-US" sz="1800"/>
              <a:t>Glucosinolates may help inhibit carcinogenesis</a:t>
            </a:r>
          </a:p>
          <a:p>
            <a:endParaRPr lang="en-US" sz="1800"/>
          </a:p>
        </p:txBody>
      </p:sp>
      <p:pic>
        <p:nvPicPr>
          <p:cNvPr id="92" name="Shape 9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13275" y="3945787"/>
            <a:ext cx="2047875" cy="9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272500" y="1350547"/>
            <a:ext cx="1704575" cy="197634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7205462" y="3326900"/>
            <a:ext cx="2047800" cy="61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-US"/>
              <a:t>Cystine (above)</a:t>
            </a:r>
          </a:p>
          <a:p>
            <a:pPr>
              <a:buNone/>
            </a:pPr>
            <a:r>
              <a:rPr lang="en-US"/>
              <a:t>Methionine (below)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2950699" y="1844249"/>
            <a:ext cx="1512000" cy="4295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in Soil</a:t>
            </a:r>
          </a:p>
        </p:txBody>
      </p:sp>
      <p:sp>
        <p:nvSpPr>
          <p:cNvPr id="100" name="Shape 100"/>
          <p:cNvSpPr txBox="1"/>
          <p:nvPr/>
        </p:nvSpPr>
        <p:spPr>
          <a:xfrm>
            <a:off x="3810267" y="2306049"/>
            <a:ext cx="157799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co-transporter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6787675" y="2308826"/>
            <a:ext cx="1792500" cy="6461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SULTR1;_ Genes (12)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2835250" y="3075901"/>
            <a:ext cx="1965299" cy="4295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root cells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726876" y="3640128"/>
            <a:ext cx="211681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SULTR2;_ Transporters distribute 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309107" y="4054057"/>
            <a:ext cx="19115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SUL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R1;3)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835250" y="4807450"/>
            <a:ext cx="2585999" cy="429599"/>
          </a:xfrm>
          <a:prstGeom prst="rect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18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</a:t>
            </a:r>
            <a:r>
              <a:rPr lang="en-US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stem/leaves/etc.</a:t>
            </a:r>
          </a:p>
        </p:txBody>
      </p:sp>
      <p:cxnSp>
        <p:nvCxnSpPr>
          <p:cNvPr id="106" name="Shape 106"/>
          <p:cNvCxnSpPr>
            <a:endCxn id="100" idx="0"/>
          </p:cNvCxnSpPr>
          <p:nvPr/>
        </p:nvCxnSpPr>
        <p:spPr>
          <a:xfrm flipH="1">
            <a:off x="4599262" y="1748649"/>
            <a:ext cx="830699" cy="5574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7" name="Shape 107"/>
          <p:cNvSpPr txBox="1"/>
          <p:nvPr/>
        </p:nvSpPr>
        <p:spPr>
          <a:xfrm>
            <a:off x="5429925" y="1299950"/>
            <a:ext cx="2116800" cy="646199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H</a:t>
            </a:r>
            <a:r>
              <a:rPr lang="en-US" baseline="30000"/>
              <a:t>+</a:t>
            </a:r>
            <a:r>
              <a:rPr lang="en-US"/>
              <a:t> gradient established by PM proton ATPase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787675" y="3042549"/>
            <a:ext cx="1578000" cy="777600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/>
              <a:t>Also named AST## or AT## genes. </a:t>
            </a:r>
            <a:r>
              <a:rPr lang="en-US" i="1"/>
              <a:t>ie AST68</a:t>
            </a:r>
          </a:p>
        </p:txBody>
      </p:sp>
      <p:cxnSp>
        <p:nvCxnSpPr>
          <p:cNvPr id="109" name="Shape 109"/>
          <p:cNvCxnSpPr>
            <a:endCxn id="101" idx="1"/>
          </p:cNvCxnSpPr>
          <p:nvPr/>
        </p:nvCxnSpPr>
        <p:spPr>
          <a:xfrm>
            <a:off x="5156275" y="2621126"/>
            <a:ext cx="1631399" cy="107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5176625" y="2608700"/>
            <a:ext cx="1620299" cy="6011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156950"/>
            <a:ext cx="8984999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4400" b="1"/>
              <a:t>Uptake and Distribution of </a:t>
            </a:r>
            <a:r>
              <a:rPr lang="en-US" sz="4400" b="1">
                <a:solidFill>
                  <a:schemeClr val="dk1"/>
                </a:solidFill>
              </a:rPr>
              <a:t>SO</a:t>
            </a:r>
            <a:r>
              <a:rPr lang="en-US" sz="4400" b="1" baseline="-25000">
                <a:solidFill>
                  <a:schemeClr val="dk1"/>
                </a:solidFill>
              </a:rPr>
              <a:t>4</a:t>
            </a:r>
            <a:r>
              <a:rPr lang="en-US" sz="4400" b="1" baseline="30000">
                <a:solidFill>
                  <a:schemeClr val="dk1"/>
                </a:solidFill>
              </a:rPr>
              <a:t>2-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3513600" y="6184200"/>
            <a:ext cx="2116800" cy="429599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/>
              <a:t>Storage in vacuole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603675" y="6193075"/>
            <a:ext cx="1447200" cy="495299"/>
          </a:xfrm>
          <a:prstGeom prst="rect">
            <a:avLst/>
          </a:prstGeom>
          <a:ln w="381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 sz="1800"/>
              <a:t>Assimilation</a:t>
            </a:r>
          </a:p>
        </p:txBody>
      </p:sp>
      <p:sp>
        <p:nvSpPr>
          <p:cNvPr id="114" name="Shape 114"/>
          <p:cNvSpPr/>
          <p:nvPr/>
        </p:nvSpPr>
        <p:spPr>
          <a:xfrm rot="10800000">
            <a:off x="3360100" y="2399325"/>
            <a:ext cx="303299" cy="551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5" name="Shape 115"/>
          <p:cNvSpPr/>
          <p:nvPr/>
        </p:nvSpPr>
        <p:spPr>
          <a:xfrm rot="10800000">
            <a:off x="3360100" y="3738150"/>
            <a:ext cx="303299" cy="8252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 rot="10800000">
            <a:off x="4279650" y="5321824"/>
            <a:ext cx="770399" cy="777600"/>
          </a:xfrm>
          <a:prstGeom prst="upArrow">
            <a:avLst>
              <a:gd name="adj1" fmla="val 50000"/>
              <a:gd name="adj2" fmla="val 52812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7" name="Shape 117"/>
          <p:cNvSpPr/>
          <p:nvPr/>
        </p:nvSpPr>
        <p:spPr>
          <a:xfrm rot="-9354390">
            <a:off x="2539181" y="5352688"/>
            <a:ext cx="519564" cy="72474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17725" y="1135750"/>
            <a:ext cx="3744799" cy="5213175"/>
          </a:xfrm>
          <a:prstGeom prst="rect">
            <a:avLst/>
          </a:prstGeom>
        </p:spPr>
      </p:pic>
      <p:sp>
        <p:nvSpPr>
          <p:cNvPr id="123" name="Shape 123"/>
          <p:cNvSpPr txBox="1"/>
          <p:nvPr/>
        </p:nvSpPr>
        <p:spPr>
          <a:xfrm>
            <a:off x="3790512" y="6348925"/>
            <a:ext cx="3799199" cy="37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800"/>
              <a:t>http://nauka.in.ua/upload/iblock/cc8/cc815df55ec3024ae521b228aedb75d8.jpg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873975" y="5626000"/>
            <a:ext cx="1563299" cy="3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None/>
            </a:pPr>
            <a:r>
              <a:rPr lang="en-US"/>
              <a:t>Sulfate in Soil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45350" y="4438450"/>
            <a:ext cx="1290000" cy="3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/>
              <a:t>Root Uptake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994350" y="3078700"/>
            <a:ext cx="1391999" cy="55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/>
              <a:t>Transport in Xylem Vessels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784800" y="1666450"/>
            <a:ext cx="1811099" cy="603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/>
              <a:t>Important Destination=Leaves</a:t>
            </a:r>
          </a:p>
        </p:txBody>
      </p:sp>
      <p:sp>
        <p:nvSpPr>
          <p:cNvPr id="128" name="Shape 128"/>
          <p:cNvSpPr/>
          <p:nvPr/>
        </p:nvSpPr>
        <p:spPr>
          <a:xfrm>
            <a:off x="1498225" y="5011950"/>
            <a:ext cx="303299" cy="551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1498225" y="2398825"/>
            <a:ext cx="303299" cy="551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498225" y="3758575"/>
            <a:ext cx="303299" cy="55109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72625" y="87900"/>
            <a:ext cx="8922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-US" sz="4400" b="1"/>
              <a:t>The Basics of Sulfur Transport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99275" y="6193825"/>
            <a:ext cx="2517899" cy="689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-US"/>
              <a:t>Grossman, et al. 2001</a:t>
            </a:r>
          </a:p>
          <a:p>
            <a:pPr algn="ctr">
              <a:buNone/>
            </a:pPr>
            <a:r>
              <a:rPr lang="en-US"/>
              <a:t>Smith, et al. 2000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86750" y="274650"/>
            <a:ext cx="88290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4800" b="1"/>
              <a:t>Sulfur Transporter Structure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28700" y="1417637"/>
            <a:ext cx="6886575" cy="526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-US" sz="4800" b="1"/>
              <a:t>Sulfur Transporter Groups</a:t>
            </a:r>
          </a:p>
        </p:txBody>
      </p:sp>
      <p:graphicFrame>
        <p:nvGraphicFramePr>
          <p:cNvPr id="144" name="Shape 144"/>
          <p:cNvGraphicFramePr/>
          <p:nvPr/>
        </p:nvGraphicFramePr>
        <p:xfrm>
          <a:off x="70987" y="1627050"/>
          <a:ext cx="9002025" cy="3901289"/>
        </p:xfrm>
        <a:graphic>
          <a:graphicData uri="http://schemas.openxmlformats.org/drawingml/2006/table">
            <a:tbl>
              <a:tblPr>
                <a:noFill/>
                <a:tableStyleId>{AA4564CC-D14F-422D-B806-7854B07558D4}</a:tableStyleId>
              </a:tblPr>
              <a:tblGrid>
                <a:gridCol w="3000675"/>
                <a:gridCol w="2745150"/>
                <a:gridCol w="3256200"/>
              </a:tblGrid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number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General function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Associated Genes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Primary uptake of sulfate by the root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Sultr1;1, Sultr1;2 - initial uptake </a:t>
                      </a:r>
                    </a:p>
                    <a:p>
                      <a:pPr lvl="0" rtl="0">
                        <a:buNone/>
                      </a:pPr>
                      <a:r>
                        <a:rPr lang="en-US"/>
                        <a:t>Sultr1;3 - mediates redistribution of sulfate</a:t>
                      </a:r>
                    </a:p>
                    <a:p>
                      <a:endParaRPr lang="en-US"/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Mediates transport of sulfate within vascular tissues (xylem and phloem)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Sultr2;1 - stem and leaf expression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Sultr2;2 - root expression</a:t>
                      </a:r>
                    </a:p>
                  </a:txBody>
                  <a:tcPr marL="91425" marR="91425" marT="91425" marB="91425"/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Not well characterized 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Sultr3;1, </a:t>
                      </a:r>
                      <a:r>
                        <a:rPr lang="en-US">
                          <a:solidFill>
                            <a:schemeClr val="dk1"/>
                          </a:solidFill>
                        </a:rPr>
                        <a:t>Sultr3;4</a:t>
                      </a:r>
                      <a:r>
                        <a:rPr lang="en-US"/>
                        <a:t> - stem expression</a:t>
                      </a:r>
                    </a:p>
                    <a:p>
                      <a:pPr lvl="0" rtl="0"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Sultr3;2, Sultr3;5 -root expression</a:t>
                      </a:r>
                    </a:p>
                    <a:p>
                      <a:pPr lvl="0" rtl="0"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Sultr3;3 - leaf and root expression, uptake into non vascular tissue</a:t>
                      </a:r>
                    </a:p>
                  </a:txBody>
                  <a:tcPr marL="91425" marR="91425" marT="91425" marB="91425"/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Group 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May be responsible for sulfate efflux from vacuole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/>
                        <a:t>Sultr4;1</a:t>
                      </a:r>
                    </a:p>
                    <a:p>
                      <a:pPr>
                        <a:buNone/>
                      </a:pPr>
                      <a:r>
                        <a:rPr lang="en-US"/>
                        <a:t>Sultr4;2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969612" y="1400300"/>
            <a:ext cx="5060174" cy="5389125"/>
          </a:xfrm>
          <a:prstGeom prst="rect">
            <a:avLst/>
          </a:prstGeom>
          <a:ln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0" name="Shape 150"/>
          <p:cNvSpPr txBox="1"/>
          <p:nvPr/>
        </p:nvSpPr>
        <p:spPr>
          <a:xfrm>
            <a:off x="0" y="0"/>
            <a:ext cx="8999399" cy="127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buNone/>
            </a:pPr>
            <a:r>
              <a:rPr lang="en-US" sz="4400" b="1"/>
              <a:t>Sultr gene comparison between Arabidopsis and B. oleracea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1" i="0" u="none" strike="noStrike" cap="none" baseline="0">
                <a:solidFill>
                  <a:schemeClr val="dk1"/>
                </a:solidFill>
              </a:rPr>
              <a:t>Organic Incorporation of Sulfur (assimilation)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2261125"/>
            <a:ext cx="46575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</a:rPr>
              <a:t>Reduction occurs in the plastids</a:t>
            </a:r>
          </a:p>
          <a:p>
            <a:pPr marL="914400" marR="0" lvl="1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Two types of transporters have been identified</a:t>
            </a:r>
          </a:p>
          <a:p>
            <a:pPr marL="1371600" marR="0" lvl="2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>
                <a:solidFill>
                  <a:schemeClr val="dk1"/>
                </a:solidFill>
              </a:rPr>
              <a:t>SULTR4;1 </a:t>
            </a:r>
          </a:p>
          <a:p>
            <a:pPr marL="1828800" marR="0" lvl="3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</a:rPr>
              <a:t>Uses H</a:t>
            </a:r>
            <a:r>
              <a:rPr lang="en-US" sz="2400" baseline="30000">
                <a:solidFill>
                  <a:schemeClr val="dk1"/>
                </a:solidFill>
              </a:rPr>
              <a:t>+</a:t>
            </a:r>
            <a:r>
              <a:rPr lang="en-US" sz="2400">
                <a:solidFill>
                  <a:schemeClr val="dk1"/>
                </a:solidFill>
              </a:rPr>
              <a:t> gradient</a:t>
            </a:r>
          </a:p>
          <a:p>
            <a:pPr marL="1371600" marR="0" lvl="2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</a:pPr>
            <a:r>
              <a:rPr lang="en-US" sz="2400">
                <a:solidFill>
                  <a:schemeClr val="dk1"/>
                </a:solidFill>
              </a:rPr>
              <a:t>Homologs of bacterial CysA/CysT genes</a:t>
            </a:r>
          </a:p>
          <a:p>
            <a:pPr marL="1828800" marR="0" lvl="3" indent="-3810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</a:rPr>
              <a:t>ATPase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14825" y="2870299"/>
            <a:ext cx="3480749" cy="266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712675" y="284862"/>
            <a:ext cx="5718650" cy="6288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1331</Words>
  <Application>Microsoft Macintosh PowerPoint</Application>
  <PresentationFormat>On-screen Show (4:3)</PresentationFormat>
  <Paragraphs>202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Sulfur in Brassica oleracea</vt:lpstr>
      <vt:lpstr>Why is Sulfur Important for Human Nutrition?</vt:lpstr>
      <vt:lpstr>Uptake and Distribution of SO42-</vt:lpstr>
      <vt:lpstr>The Basics of Sulfur Transport</vt:lpstr>
      <vt:lpstr>Sulfur Transporter Structure</vt:lpstr>
      <vt:lpstr>Sulfur Transporter Groups</vt:lpstr>
      <vt:lpstr>PowerPoint Presentation</vt:lpstr>
      <vt:lpstr>Organic Incorporation of Sulfur (assimilation)</vt:lpstr>
      <vt:lpstr>PowerPoint Presentation</vt:lpstr>
      <vt:lpstr>Control of Sulfate Uptake in  A. thaliana</vt:lpstr>
      <vt:lpstr>Sulfur Related Pathway Genes Arabidopsis</vt:lpstr>
      <vt:lpstr>SULTR Genes (A. thaliana)</vt:lpstr>
      <vt:lpstr>Our QTLs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Sulfur in Brassica oleracea</dc:title>
  <cp:lastModifiedBy>Microsoft Office User</cp:lastModifiedBy>
  <cp:revision>1</cp:revision>
  <dcterms:modified xsi:type="dcterms:W3CDTF">2014-04-08T16:02:52Z</dcterms:modified>
</cp:coreProperties>
</file>