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69" r:id="rId5"/>
    <p:sldId id="268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D42E9"/>
    <a:srgbClr val="59E910"/>
    <a:srgbClr val="EE37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3B99-4536-BF4F-A2D5-ECFBA8AC93AE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A2A1-5640-0E4E-ACF6-F3854246B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Hamilton Path Problem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Catherine Doyle, James Harden, Julia </a:t>
            </a:r>
            <a:r>
              <a:rPr lang="en-US" dirty="0" err="1" smtClean="0"/>
              <a:t>Fearrington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241" y="172800"/>
            <a:ext cx="859220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/>
              <a:t>Solving the Hamilton Path Problem Through Golden Gate Shuffling</a:t>
            </a:r>
            <a:endParaRPr lang="en-US" sz="24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ve="http://schemas.openxmlformats.org/markup-compatibility/2006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471215" y="1331312"/>
            <a:ext cx="6157544" cy="4427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Golden Gate Shuffling vs. </a:t>
            </a:r>
            <a:r>
              <a:rPr lang="en-US" dirty="0" err="1" smtClean="0"/>
              <a:t>BioBricks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Golden Gate Shuffling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Allows </a:t>
            </a:r>
            <a:r>
              <a:rPr lang="en-US" dirty="0" smtClean="0"/>
              <a:t>us to split at any  site with 4 </a:t>
            </a:r>
            <a:r>
              <a:rPr lang="en-US" dirty="0" err="1" smtClean="0"/>
              <a:t>bp</a:t>
            </a:r>
            <a:r>
              <a:rPr lang="en-US" dirty="0" smtClean="0"/>
              <a:t> in common</a:t>
            </a:r>
          </a:p>
          <a:p>
            <a:pPr lvl="1"/>
            <a:r>
              <a:rPr lang="en-US" dirty="0" err="1" smtClean="0"/>
              <a:t>Hix</a:t>
            </a:r>
            <a:r>
              <a:rPr lang="en-US" dirty="0" smtClean="0"/>
              <a:t> sites unnecessary</a:t>
            </a:r>
          </a:p>
          <a:p>
            <a:pPr lvl="1"/>
            <a:r>
              <a:rPr lang="en-US" dirty="0" smtClean="0"/>
              <a:t>No scars</a:t>
            </a:r>
          </a:p>
          <a:p>
            <a:pPr lvl="1"/>
            <a:r>
              <a:rPr lang="en-US" dirty="0" smtClean="0"/>
              <a:t>Make all the edges possible</a:t>
            </a:r>
          </a:p>
          <a:p>
            <a:pPr lvl="1"/>
            <a:r>
              <a:rPr lang="en-US" dirty="0" smtClean="0"/>
              <a:t>Make all possible paths </a:t>
            </a:r>
          </a:p>
          <a:p>
            <a:pPr lvl="1"/>
            <a:r>
              <a:rPr lang="en-US" dirty="0" smtClean="0"/>
              <a:t>Feasible Selection processes</a:t>
            </a:r>
          </a:p>
          <a:p>
            <a:pPr lvl="1"/>
            <a:r>
              <a:rPr lang="en-US" dirty="0" smtClean="0"/>
              <a:t>Quick1-2 </a:t>
            </a:r>
            <a:r>
              <a:rPr lang="en-US" dirty="0" smtClean="0"/>
              <a:t>hrs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In vitro</a:t>
            </a:r>
          </a:p>
          <a:p>
            <a:pPr lvl="1"/>
            <a:r>
              <a:rPr lang="en-US" dirty="0" smtClean="0"/>
              <a:t>More random assembly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Bio Bricks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>
            <a:solidFill>
              <a:srgbClr val="00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Can flip single DNA fragment or multiple adjacent fragments </a:t>
            </a:r>
          </a:p>
          <a:p>
            <a:pPr lvl="1"/>
            <a:r>
              <a:rPr lang="en-US" dirty="0" smtClean="0"/>
              <a:t>in vivo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Scars</a:t>
            </a:r>
            <a:endParaRPr lang="en-US" dirty="0" smtClean="0"/>
          </a:p>
          <a:p>
            <a:pPr lvl="1"/>
            <a:r>
              <a:rPr lang="en-US" dirty="0" smtClean="0"/>
              <a:t>Takes a long time: days</a:t>
            </a:r>
          </a:p>
          <a:p>
            <a:pPr lvl="1"/>
            <a:r>
              <a:rPr lang="en-US" dirty="0" smtClean="0"/>
              <a:t>Can only build one edge at a time</a:t>
            </a:r>
          </a:p>
          <a:p>
            <a:pPr lvl="1"/>
            <a:r>
              <a:rPr lang="en-US" dirty="0" smtClean="0"/>
              <a:t>Attach each component through ligations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Unintentional recombination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521111"/>
            <a:ext cx="4040188" cy="639762"/>
          </a:xfrm>
        </p:spPr>
        <p:txBody>
          <a:bodyPr/>
          <a:lstStyle/>
          <a:p>
            <a:r>
              <a:rPr lang="en-US" dirty="0" smtClean="0"/>
              <a:t>6 Edges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H</a:t>
            </a:r>
            <a:r>
              <a:rPr lang="en-US" dirty="0" smtClean="0"/>
              <a:t>alf edges</a:t>
            </a:r>
            <a:endParaRPr lang="en-US" dirty="0"/>
          </a:p>
        </p:txBody>
      </p:sp>
      <p:sp>
        <p:nvSpPr>
          <p:cNvPr id="12" name="Chord 11"/>
          <p:cNvSpPr/>
          <p:nvPr/>
        </p:nvSpPr>
        <p:spPr>
          <a:xfrm rot="11995403">
            <a:off x="723374" y="2228317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hord 12"/>
          <p:cNvSpPr/>
          <p:nvPr/>
        </p:nvSpPr>
        <p:spPr>
          <a:xfrm rot="11965481">
            <a:off x="723374" y="2801197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ord 13"/>
          <p:cNvSpPr/>
          <p:nvPr/>
        </p:nvSpPr>
        <p:spPr>
          <a:xfrm rot="11965481">
            <a:off x="723374" y="3374076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hord 14"/>
          <p:cNvSpPr/>
          <p:nvPr/>
        </p:nvSpPr>
        <p:spPr>
          <a:xfrm rot="11965481">
            <a:off x="723373" y="3946956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hord 15"/>
          <p:cNvSpPr/>
          <p:nvPr/>
        </p:nvSpPr>
        <p:spPr>
          <a:xfrm rot="11965481">
            <a:off x="723374" y="4519837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ord 16"/>
          <p:cNvSpPr/>
          <p:nvPr/>
        </p:nvSpPr>
        <p:spPr>
          <a:xfrm rot="11965481">
            <a:off x="723374" y="5092716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hord 17"/>
          <p:cNvSpPr/>
          <p:nvPr/>
        </p:nvSpPr>
        <p:spPr>
          <a:xfrm rot="1415407">
            <a:off x="3161870" y="2221670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hord 18"/>
          <p:cNvSpPr/>
          <p:nvPr/>
        </p:nvSpPr>
        <p:spPr>
          <a:xfrm rot="1415407">
            <a:off x="3161870" y="2807843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hord 19"/>
          <p:cNvSpPr/>
          <p:nvPr/>
        </p:nvSpPr>
        <p:spPr>
          <a:xfrm rot="1415407">
            <a:off x="3161870" y="3394016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hord 20"/>
          <p:cNvSpPr/>
          <p:nvPr/>
        </p:nvSpPr>
        <p:spPr>
          <a:xfrm rot="1415407">
            <a:off x="3161870" y="3980190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hord 21"/>
          <p:cNvSpPr/>
          <p:nvPr/>
        </p:nvSpPr>
        <p:spPr>
          <a:xfrm rot="1415407">
            <a:off x="3161872" y="4519836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hord 22"/>
          <p:cNvSpPr/>
          <p:nvPr/>
        </p:nvSpPr>
        <p:spPr>
          <a:xfrm rot="1415407">
            <a:off x="3161873" y="5079423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71264" y="2331472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90593" y="2331472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1190591" y="2881125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1190591" y="3476394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1190593" y="4067675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1190591" y="4617527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1190593" y="5198687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371264" y="2881125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371264" y="3476394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371264" y="4067675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371264" y="4617527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371264" y="5198687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085387" y="2331472"/>
            <a:ext cx="42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3085390" y="2881125"/>
            <a:ext cx="42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085387" y="4058547"/>
            <a:ext cx="476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3085390" y="3467266"/>
            <a:ext cx="476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150441" y="5189559"/>
            <a:ext cx="489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072568" y="4608399"/>
            <a:ext cx="489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809703" y="5189559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809703" y="3467266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809703" y="2881125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809703" y="4058547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809703" y="2322344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809703" y="4608399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56" name="Chord 55"/>
          <p:cNvSpPr/>
          <p:nvPr/>
        </p:nvSpPr>
        <p:spPr>
          <a:xfrm rot="11995403">
            <a:off x="4942308" y="2219189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409527" y="2322344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5028637" y="2313216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59" name="Chord 58"/>
          <p:cNvSpPr/>
          <p:nvPr/>
        </p:nvSpPr>
        <p:spPr>
          <a:xfrm rot="1415407">
            <a:off x="5877681" y="2651011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087075" y="2760813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801198" y="2760813"/>
            <a:ext cx="42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62" name="Chord 61"/>
          <p:cNvSpPr/>
          <p:nvPr/>
        </p:nvSpPr>
        <p:spPr>
          <a:xfrm rot="11965481">
            <a:off x="4940986" y="3184182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08203" y="3264110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027315" y="3264110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68" name="Chord 67"/>
          <p:cNvSpPr/>
          <p:nvPr/>
        </p:nvSpPr>
        <p:spPr>
          <a:xfrm rot="11965481">
            <a:off x="4940986" y="4252473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408203" y="4354791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027315" y="4345663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sp>
        <p:nvSpPr>
          <p:cNvPr id="71" name="Chord 70"/>
          <p:cNvSpPr/>
          <p:nvPr/>
        </p:nvSpPr>
        <p:spPr>
          <a:xfrm rot="1415407">
            <a:off x="5876357" y="4784056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085751" y="4866434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799877" y="4857306"/>
            <a:ext cx="476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sp>
        <p:nvSpPr>
          <p:cNvPr id="88" name="Chord 87"/>
          <p:cNvSpPr/>
          <p:nvPr/>
        </p:nvSpPr>
        <p:spPr>
          <a:xfrm rot="1415407">
            <a:off x="5876358" y="3683857"/>
            <a:ext cx="401147" cy="465996"/>
          </a:xfrm>
          <a:prstGeom prst="chor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085750" y="3781548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787054" y="3772420"/>
            <a:ext cx="489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745324" y="2015869"/>
            <a:ext cx="1387557" cy="50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Controlled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18391" y="1143000"/>
            <a:ext cx="2694948" cy="398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</a:t>
            </a:r>
            <a:r>
              <a:rPr lang="en-US" sz="1200" dirty="0" err="1" smtClean="0"/>
              <a:t>w</a:t>
            </a:r>
            <a:r>
              <a:rPr lang="en-US" sz="1200" dirty="0" smtClean="0"/>
              <a:t>/ primers to create </a:t>
            </a:r>
            <a:r>
              <a:rPr lang="en-US" sz="1200" b="1" dirty="0" smtClean="0"/>
              <a:t>6</a:t>
            </a:r>
            <a:r>
              <a:rPr lang="en-US" sz="1200" dirty="0" smtClean="0"/>
              <a:t> half edges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636345" y="2015868"/>
            <a:ext cx="1672896" cy="50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/>
          <p:cNvSpPr/>
          <p:nvPr/>
        </p:nvSpPr>
        <p:spPr>
          <a:xfrm rot="11995403">
            <a:off x="2703739" y="2045998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70958" y="2149153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790068" y="2140025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" name="Chord 8"/>
          <p:cNvSpPr/>
          <p:nvPr/>
        </p:nvSpPr>
        <p:spPr>
          <a:xfrm rot="1415407">
            <a:off x="5655251" y="2076665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64645" y="2186467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78768" y="2186467"/>
            <a:ext cx="42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13" name="Down Arrow 12"/>
          <p:cNvSpPr/>
          <p:nvPr/>
        </p:nvSpPr>
        <p:spPr>
          <a:xfrm>
            <a:off x="3318390" y="1578821"/>
            <a:ext cx="771886" cy="412774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158967" y="1578821"/>
            <a:ext cx="701163" cy="412774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97680">
            <a:off x="3564648" y="2602443"/>
            <a:ext cx="689148" cy="407652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9125333">
            <a:off x="4834291" y="2603836"/>
            <a:ext cx="689148" cy="407652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222648" y="2736510"/>
            <a:ext cx="75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GGS</a:t>
            </a:r>
            <a:endParaRPr lang="en-US" b="1" dirty="0"/>
          </a:p>
        </p:txBody>
      </p:sp>
      <p:sp>
        <p:nvSpPr>
          <p:cNvPr id="18" name="Down Arrow 17"/>
          <p:cNvSpPr/>
          <p:nvPr/>
        </p:nvSpPr>
        <p:spPr>
          <a:xfrm>
            <a:off x="4449379" y="3149075"/>
            <a:ext cx="157655" cy="270608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70958" y="3419684"/>
            <a:ext cx="2714897" cy="5257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hord 19"/>
          <p:cNvSpPr/>
          <p:nvPr/>
        </p:nvSpPr>
        <p:spPr>
          <a:xfrm rot="11995403">
            <a:off x="3097212" y="3425278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hord 20"/>
          <p:cNvSpPr/>
          <p:nvPr/>
        </p:nvSpPr>
        <p:spPr>
          <a:xfrm rot="1415407">
            <a:off x="5535708" y="3418631"/>
            <a:ext cx="401147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745102" y="3528433"/>
            <a:ext cx="644904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64431" y="3528433"/>
            <a:ext cx="1051690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459225" y="3528433"/>
            <a:ext cx="426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183541" y="3519305"/>
            <a:ext cx="528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2005724" y="1991595"/>
            <a:ext cx="48172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040819" y="2980773"/>
            <a:ext cx="19298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004929" y="3945424"/>
            <a:ext cx="482519" cy="10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62689" y="2736510"/>
            <a:ext cx="71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6X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4449379" y="3946471"/>
            <a:ext cx="157655" cy="262759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230909" y="4209230"/>
            <a:ext cx="75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GGS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3565034" y="4735385"/>
            <a:ext cx="2013734" cy="319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8860" y="3105842"/>
            <a:ext cx="10860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With  all different half edges</a:t>
            </a:r>
            <a:endParaRPr lang="en-US" sz="1100" dirty="0"/>
          </a:p>
        </p:txBody>
      </p:sp>
      <p:sp>
        <p:nvSpPr>
          <p:cNvPr id="38" name="Rectangle 37"/>
          <p:cNvSpPr/>
          <p:nvPr/>
        </p:nvSpPr>
        <p:spPr>
          <a:xfrm>
            <a:off x="3738977" y="5240643"/>
            <a:ext cx="1769854" cy="324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Size Selection</a:t>
            </a:r>
            <a:endParaRPr lang="en-US" sz="1200" dirty="0"/>
          </a:p>
        </p:txBody>
      </p:sp>
      <p:sp>
        <p:nvSpPr>
          <p:cNvPr id="39" name="Down Arrow 38"/>
          <p:cNvSpPr/>
          <p:nvPr/>
        </p:nvSpPr>
        <p:spPr>
          <a:xfrm>
            <a:off x="4457748" y="5051773"/>
            <a:ext cx="157655" cy="18887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801853" y="5764249"/>
            <a:ext cx="1656654" cy="350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Measure phenotypes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4071970" y="6366685"/>
            <a:ext cx="1068691" cy="2977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Solution(s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42" name="Down Arrow 41"/>
          <p:cNvSpPr/>
          <p:nvPr/>
        </p:nvSpPr>
        <p:spPr>
          <a:xfrm>
            <a:off x="4458454" y="5564712"/>
            <a:ext cx="157655" cy="199537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4468247" y="6114595"/>
            <a:ext cx="147861" cy="252090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4468247" y="4546515"/>
            <a:ext cx="157655" cy="18887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 of Randomness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38115" y="1218379"/>
            <a:ext cx="2694948" cy="398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</a:t>
            </a:r>
            <a:r>
              <a:rPr lang="en-US" sz="1200" dirty="0" err="1" smtClean="0"/>
              <a:t>w</a:t>
            </a:r>
            <a:r>
              <a:rPr lang="en-US" sz="1200" dirty="0" smtClean="0"/>
              <a:t>/ primers to create </a:t>
            </a:r>
            <a:r>
              <a:rPr lang="en-US" sz="1200" b="1" dirty="0" smtClean="0"/>
              <a:t>6</a:t>
            </a:r>
            <a:r>
              <a:rPr lang="en-US" sz="1200" dirty="0" smtClean="0"/>
              <a:t> half edges</a:t>
            </a:r>
            <a:endParaRPr lang="en-US" sz="1200" dirty="0"/>
          </a:p>
        </p:txBody>
      </p:sp>
      <p:sp>
        <p:nvSpPr>
          <p:cNvPr id="5" name="Down Arrow 4"/>
          <p:cNvSpPr/>
          <p:nvPr/>
        </p:nvSpPr>
        <p:spPr>
          <a:xfrm>
            <a:off x="4326759" y="1637862"/>
            <a:ext cx="113862" cy="227724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8449" y="1865586"/>
            <a:ext cx="60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326759" y="2234918"/>
            <a:ext cx="113862" cy="235013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380" y="2485284"/>
            <a:ext cx="8846207" cy="17467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hord 8"/>
          <p:cNvSpPr/>
          <p:nvPr/>
        </p:nvSpPr>
        <p:spPr>
          <a:xfrm rot="11995403">
            <a:off x="235754" y="254184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hord 9"/>
          <p:cNvSpPr/>
          <p:nvPr/>
        </p:nvSpPr>
        <p:spPr>
          <a:xfrm rot="11965481">
            <a:off x="235660" y="3114987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ord 10"/>
          <p:cNvSpPr/>
          <p:nvPr/>
        </p:nvSpPr>
        <p:spPr>
          <a:xfrm rot="11965481">
            <a:off x="235660" y="3687866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hord 11"/>
          <p:cNvSpPr/>
          <p:nvPr/>
        </p:nvSpPr>
        <p:spPr>
          <a:xfrm rot="1415407">
            <a:off x="2675009" y="2533300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hord 12"/>
          <p:cNvSpPr/>
          <p:nvPr/>
        </p:nvSpPr>
        <p:spPr>
          <a:xfrm rot="1415407">
            <a:off x="2675009" y="311947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ord 13"/>
          <p:cNvSpPr/>
          <p:nvPr/>
        </p:nvSpPr>
        <p:spPr>
          <a:xfrm rot="1415407">
            <a:off x="2675009" y="3705646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81733" y="2655883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1062" y="2655883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701060" y="3205536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01060" y="3800805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881733" y="3205536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881733" y="3800805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95856" y="265588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95859" y="3205536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595860" y="3791677"/>
            <a:ext cx="40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320172" y="3791677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20172" y="3205536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0172" y="2646755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27" name="Chord 26"/>
          <p:cNvSpPr/>
          <p:nvPr/>
        </p:nvSpPr>
        <p:spPr>
          <a:xfrm rot="11965481">
            <a:off x="3260793" y="251541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hord 27"/>
          <p:cNvSpPr/>
          <p:nvPr/>
        </p:nvSpPr>
        <p:spPr>
          <a:xfrm rot="11965481">
            <a:off x="3260794" y="3088296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hord 28"/>
          <p:cNvSpPr/>
          <p:nvPr/>
        </p:nvSpPr>
        <p:spPr>
          <a:xfrm rot="11965481">
            <a:off x="3260794" y="366117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hord 29"/>
          <p:cNvSpPr/>
          <p:nvPr/>
        </p:nvSpPr>
        <p:spPr>
          <a:xfrm rot="1415407">
            <a:off x="5700143" y="254648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hord 30"/>
          <p:cNvSpPr/>
          <p:nvPr/>
        </p:nvSpPr>
        <p:spPr>
          <a:xfrm rot="1415407">
            <a:off x="5700145" y="308613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hord 31"/>
          <p:cNvSpPr/>
          <p:nvPr/>
        </p:nvSpPr>
        <p:spPr>
          <a:xfrm rot="1415407">
            <a:off x="5700146" y="3645722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726196" y="2646755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3726194" y="3196607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726196" y="3777767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4906867" y="2646755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906867" y="3196607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906867" y="3777767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20991" y="2637627"/>
            <a:ext cx="40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686045" y="3768639"/>
            <a:ext cx="411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608172" y="3187479"/>
            <a:ext cx="411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345306" y="376863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345306" y="2637627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345306" y="318747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5" name="Down Arrow 44"/>
          <p:cNvSpPr/>
          <p:nvPr/>
        </p:nvSpPr>
        <p:spPr>
          <a:xfrm>
            <a:off x="6851635" y="4262859"/>
            <a:ext cx="113862" cy="217285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620994" y="4480144"/>
            <a:ext cx="2795344" cy="2179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PCR Screen for 6 desired edges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6726782" y="3768639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6726782" y="3187479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6726782" y="2637627"/>
            <a:ext cx="884229" cy="26787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7803872" y="3791677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803872" y="3187479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803872" y="2637627"/>
            <a:ext cx="542216" cy="2678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RBS</a:t>
            </a:r>
            <a:endParaRPr lang="en-US" dirty="0"/>
          </a:p>
        </p:txBody>
      </p:sp>
      <p:sp>
        <p:nvSpPr>
          <p:cNvPr id="55" name="Chord 54"/>
          <p:cNvSpPr/>
          <p:nvPr/>
        </p:nvSpPr>
        <p:spPr>
          <a:xfrm rot="1415407">
            <a:off x="8518163" y="254633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439010" y="2668922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sp>
        <p:nvSpPr>
          <p:cNvPr id="57" name="Chord 56"/>
          <p:cNvSpPr/>
          <p:nvPr/>
        </p:nvSpPr>
        <p:spPr>
          <a:xfrm rot="1415407">
            <a:off x="8533685" y="3095327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454532" y="3217910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B1</a:t>
            </a:r>
            <a:endParaRPr lang="en-US" sz="1200" dirty="0"/>
          </a:p>
        </p:txBody>
      </p:sp>
      <p:sp>
        <p:nvSpPr>
          <p:cNvPr id="59" name="Chord 58"/>
          <p:cNvSpPr/>
          <p:nvPr/>
        </p:nvSpPr>
        <p:spPr>
          <a:xfrm rot="1415407">
            <a:off x="8518161" y="3693060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8439008" y="381564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C1</a:t>
            </a:r>
            <a:endParaRPr lang="en-US" sz="1200" dirty="0"/>
          </a:p>
        </p:txBody>
      </p:sp>
      <p:sp>
        <p:nvSpPr>
          <p:cNvPr id="61" name="Chord 60"/>
          <p:cNvSpPr/>
          <p:nvPr/>
        </p:nvSpPr>
        <p:spPr>
          <a:xfrm rot="11995403">
            <a:off x="6090702" y="256663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175120" y="267154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A2</a:t>
            </a:r>
            <a:endParaRPr lang="en-US" sz="1200" dirty="0"/>
          </a:p>
        </p:txBody>
      </p:sp>
      <p:sp>
        <p:nvSpPr>
          <p:cNvPr id="63" name="Chord 62"/>
          <p:cNvSpPr/>
          <p:nvPr/>
        </p:nvSpPr>
        <p:spPr>
          <a:xfrm rot="11995403">
            <a:off x="6090703" y="3123970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175121" y="3228880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65" name="Chord 64"/>
          <p:cNvSpPr/>
          <p:nvPr/>
        </p:nvSpPr>
        <p:spPr>
          <a:xfrm rot="11995403">
            <a:off x="6088662" y="3667324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173080" y="377223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sp>
        <p:nvSpPr>
          <p:cNvPr id="67" name="Down Arrow 66"/>
          <p:cNvSpPr/>
          <p:nvPr/>
        </p:nvSpPr>
        <p:spPr>
          <a:xfrm>
            <a:off x="2022528" y="4262859"/>
            <a:ext cx="157655" cy="262759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804058" y="4513408"/>
            <a:ext cx="61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GGS</a:t>
            </a:r>
            <a:endParaRPr lang="en-US" b="1" dirty="0"/>
          </a:p>
        </p:txBody>
      </p:sp>
      <p:sp>
        <p:nvSpPr>
          <p:cNvPr id="69" name="Rectangle 68"/>
          <p:cNvSpPr/>
          <p:nvPr/>
        </p:nvSpPr>
        <p:spPr>
          <a:xfrm>
            <a:off x="1155539" y="4894950"/>
            <a:ext cx="2013734" cy="319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29482" y="5400208"/>
            <a:ext cx="1769854" cy="324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Size Selection</a:t>
            </a:r>
            <a:endParaRPr lang="en-US" sz="1200" dirty="0"/>
          </a:p>
        </p:txBody>
      </p:sp>
      <p:sp>
        <p:nvSpPr>
          <p:cNvPr id="71" name="Down Arrow 70"/>
          <p:cNvSpPr/>
          <p:nvPr/>
        </p:nvSpPr>
        <p:spPr>
          <a:xfrm>
            <a:off x="2048253" y="5211338"/>
            <a:ext cx="157655" cy="18887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392358" y="5923814"/>
            <a:ext cx="1656654" cy="350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Measure Phenotypes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1662475" y="6526250"/>
            <a:ext cx="1068691" cy="2977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Solution(s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74" name="Down Arrow 73"/>
          <p:cNvSpPr/>
          <p:nvPr/>
        </p:nvSpPr>
        <p:spPr>
          <a:xfrm>
            <a:off x="2048959" y="5724277"/>
            <a:ext cx="157655" cy="199537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2058752" y="6274160"/>
            <a:ext cx="147861" cy="252090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6726782" y="4836573"/>
            <a:ext cx="519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GGS</a:t>
            </a:r>
            <a:endParaRPr lang="en-US" sz="1200" b="1" dirty="0"/>
          </a:p>
        </p:txBody>
      </p:sp>
      <p:sp>
        <p:nvSpPr>
          <p:cNvPr id="78" name="Rectangle 77"/>
          <p:cNvSpPr/>
          <p:nvPr/>
        </p:nvSpPr>
        <p:spPr>
          <a:xfrm>
            <a:off x="5935706" y="5211338"/>
            <a:ext cx="2013734" cy="241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19357" y="5677126"/>
            <a:ext cx="1769854" cy="2466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Size Selection</a:t>
            </a:r>
            <a:endParaRPr lang="en-US" sz="1200" dirty="0"/>
          </a:p>
        </p:txBody>
      </p:sp>
      <p:sp>
        <p:nvSpPr>
          <p:cNvPr id="80" name="Down Arrow 79"/>
          <p:cNvSpPr/>
          <p:nvPr/>
        </p:nvSpPr>
        <p:spPr>
          <a:xfrm>
            <a:off x="6807842" y="5488256"/>
            <a:ext cx="157655" cy="18887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147218" y="6064559"/>
            <a:ext cx="1656654" cy="4192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Measure Phenotypes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6399140" y="6603632"/>
            <a:ext cx="1068691" cy="2204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Solution(s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83" name="Down Arrow 82"/>
          <p:cNvSpPr/>
          <p:nvPr/>
        </p:nvSpPr>
        <p:spPr>
          <a:xfrm>
            <a:off x="6817635" y="5984893"/>
            <a:ext cx="156949" cy="122156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own Arrow 83"/>
          <p:cNvSpPr/>
          <p:nvPr/>
        </p:nvSpPr>
        <p:spPr>
          <a:xfrm>
            <a:off x="6817635" y="6428923"/>
            <a:ext cx="147862" cy="174709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own Arrow 84"/>
          <p:cNvSpPr/>
          <p:nvPr/>
        </p:nvSpPr>
        <p:spPr>
          <a:xfrm>
            <a:off x="6851635" y="4698074"/>
            <a:ext cx="159581" cy="196876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own Arrow 85"/>
          <p:cNvSpPr/>
          <p:nvPr/>
        </p:nvSpPr>
        <p:spPr>
          <a:xfrm>
            <a:off x="6851635" y="5064689"/>
            <a:ext cx="159581" cy="97766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4138449" y="5295521"/>
            <a:ext cx="65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</a:t>
            </a:r>
            <a:endParaRPr lang="en-US" sz="2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88380" y="5110855"/>
            <a:ext cx="98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Harder</a:t>
            </a:r>
          </a:p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8030454" y="5165090"/>
            <a:ext cx="1113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Easier </a:t>
            </a:r>
          </a:p>
          <a:p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of Randomness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93147" y="2107009"/>
            <a:ext cx="2694948" cy="398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</a:t>
            </a:r>
            <a:r>
              <a:rPr lang="en-US" sz="1200" dirty="0" err="1" smtClean="0"/>
              <a:t>w</a:t>
            </a:r>
            <a:r>
              <a:rPr lang="en-US" sz="1200" dirty="0" smtClean="0"/>
              <a:t>/ primers to create </a:t>
            </a:r>
            <a:r>
              <a:rPr lang="en-US" sz="1200" b="1" dirty="0" smtClean="0"/>
              <a:t>6</a:t>
            </a:r>
            <a:r>
              <a:rPr lang="en-US" sz="1200" dirty="0" smtClean="0"/>
              <a:t> half edges</a:t>
            </a:r>
            <a:endParaRPr lang="en-US" sz="1200" dirty="0"/>
          </a:p>
        </p:txBody>
      </p:sp>
      <p:sp>
        <p:nvSpPr>
          <p:cNvPr id="5" name="Down Arrow 4"/>
          <p:cNvSpPr/>
          <p:nvPr/>
        </p:nvSpPr>
        <p:spPr>
          <a:xfrm>
            <a:off x="4381791" y="2526492"/>
            <a:ext cx="113862" cy="227724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3481" y="2754216"/>
            <a:ext cx="60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381791" y="3123548"/>
            <a:ext cx="157655" cy="270608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95301" y="3394156"/>
            <a:ext cx="2288290" cy="319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4519" y="3899414"/>
            <a:ext cx="1769854" cy="324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Size Selection</a:t>
            </a:r>
            <a:endParaRPr lang="en-US" sz="1200" dirty="0"/>
          </a:p>
        </p:txBody>
      </p:sp>
      <p:sp>
        <p:nvSpPr>
          <p:cNvPr id="10" name="Down Arrow 9"/>
          <p:cNvSpPr/>
          <p:nvPr/>
        </p:nvSpPr>
        <p:spPr>
          <a:xfrm>
            <a:off x="4392519" y="3710544"/>
            <a:ext cx="157655" cy="188870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6624" y="4423021"/>
            <a:ext cx="1656654" cy="3503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Measure Phenotypes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4006741" y="5025456"/>
            <a:ext cx="1068691" cy="2977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Solution(s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3" name="Down Arrow 12"/>
          <p:cNvSpPr/>
          <p:nvPr/>
        </p:nvSpPr>
        <p:spPr>
          <a:xfrm>
            <a:off x="4393225" y="4223483"/>
            <a:ext cx="157655" cy="199537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403018" y="4773366"/>
            <a:ext cx="147861" cy="252090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hord 15"/>
          <p:cNvSpPr/>
          <p:nvPr/>
        </p:nvSpPr>
        <p:spPr>
          <a:xfrm rot="1415407">
            <a:off x="826950" y="1886535"/>
            <a:ext cx="337272" cy="465996"/>
          </a:xfrm>
          <a:prstGeom prst="chord">
            <a:avLst>
              <a:gd name="adj1" fmla="val 2700000"/>
              <a:gd name="adj2" fmla="val 16002307"/>
            </a:avLst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028936" cy="726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Column Method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365" y="1865456"/>
            <a:ext cx="1734207" cy="254875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90591" y="1889936"/>
            <a:ext cx="2434896" cy="36827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93351" y="1871173"/>
            <a:ext cx="2286000" cy="36827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15394" y="1889936"/>
            <a:ext cx="1858579" cy="254875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hord 10"/>
          <p:cNvSpPr/>
          <p:nvPr/>
        </p:nvSpPr>
        <p:spPr>
          <a:xfrm rot="11965481">
            <a:off x="213294" y="190523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9177" y="2008491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 rot="10800000" flipV="1">
            <a:off x="586208" y="2129475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9755" y="199973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X2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>
          <a:xfrm rot="10800000" flipV="1">
            <a:off x="1080237" y="213823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293206" y="1945732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Chord 23"/>
          <p:cNvSpPr/>
          <p:nvPr/>
        </p:nvSpPr>
        <p:spPr>
          <a:xfrm rot="1205632">
            <a:off x="817582" y="364108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99177" y="3744337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 rot="10800000" flipV="1">
            <a:off x="586208" y="386532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hord 26"/>
          <p:cNvSpPr/>
          <p:nvPr/>
        </p:nvSpPr>
        <p:spPr>
          <a:xfrm rot="11866180">
            <a:off x="281733" y="3649317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5141" y="375309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X2</a:t>
            </a:r>
            <a:endParaRPr lang="en-US" sz="1200" dirty="0"/>
          </a:p>
        </p:txBody>
      </p:sp>
      <p:cxnSp>
        <p:nvCxnSpPr>
          <p:cNvPr id="29" name="Straight Connector 28"/>
          <p:cNvCxnSpPr/>
          <p:nvPr/>
        </p:nvCxnSpPr>
        <p:spPr>
          <a:xfrm rot="10800000" flipV="1">
            <a:off x="1080237" y="387407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1293206" y="3681578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2" name="Chord 41"/>
          <p:cNvSpPr/>
          <p:nvPr/>
        </p:nvSpPr>
        <p:spPr>
          <a:xfrm rot="1026914">
            <a:off x="845002" y="278180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99177" y="2875782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44" name="Straight Connector 43"/>
          <p:cNvCxnSpPr/>
          <p:nvPr/>
        </p:nvCxnSpPr>
        <p:spPr>
          <a:xfrm rot="10800000" flipV="1">
            <a:off x="586208" y="299676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hord 44"/>
          <p:cNvSpPr/>
          <p:nvPr/>
        </p:nvSpPr>
        <p:spPr>
          <a:xfrm rot="11788730">
            <a:off x="281733" y="2780762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39459" y="2872742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X2</a:t>
            </a:r>
            <a:endParaRPr lang="en-US" sz="1200" dirty="0"/>
          </a:p>
        </p:txBody>
      </p:sp>
      <p:cxnSp>
        <p:nvCxnSpPr>
          <p:cNvPr id="47" name="Straight Connector 46"/>
          <p:cNvCxnSpPr/>
          <p:nvPr/>
        </p:nvCxnSpPr>
        <p:spPr>
          <a:xfrm rot="10800000" flipV="1">
            <a:off x="1080237" y="300552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1293206" y="2813023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3" name="Chord 52"/>
          <p:cNvSpPr/>
          <p:nvPr/>
        </p:nvSpPr>
        <p:spPr>
          <a:xfrm rot="1160719">
            <a:off x="3421599" y="194877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382335" y="2032972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55" name="Straight Connector 54"/>
          <p:cNvCxnSpPr/>
          <p:nvPr/>
        </p:nvCxnSpPr>
        <p:spPr>
          <a:xfrm rot="10800000" flipV="1">
            <a:off x="3169366" y="215395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Chord 55"/>
          <p:cNvSpPr/>
          <p:nvPr/>
        </p:nvSpPr>
        <p:spPr>
          <a:xfrm rot="11729483">
            <a:off x="2853620" y="1943668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888299" y="2043270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58" name="Straight Connector 57"/>
          <p:cNvCxnSpPr/>
          <p:nvPr/>
        </p:nvCxnSpPr>
        <p:spPr>
          <a:xfrm rot="10800000" flipV="1">
            <a:off x="2673791" y="2153955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268444" y="1943938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0" name="Chord 59"/>
          <p:cNvSpPr/>
          <p:nvPr/>
        </p:nvSpPr>
        <p:spPr>
          <a:xfrm rot="974284">
            <a:off x="3440761" y="3225044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382336" y="3314580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62" name="Straight Connector 61"/>
          <p:cNvCxnSpPr/>
          <p:nvPr/>
        </p:nvCxnSpPr>
        <p:spPr>
          <a:xfrm rot="10800000" flipV="1">
            <a:off x="3169367" y="343556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Chord 62"/>
          <p:cNvSpPr/>
          <p:nvPr/>
        </p:nvSpPr>
        <p:spPr>
          <a:xfrm rot="11927584">
            <a:off x="2867778" y="3225278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86761" y="3314580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65" name="Straight Connector 64"/>
          <p:cNvCxnSpPr/>
          <p:nvPr/>
        </p:nvCxnSpPr>
        <p:spPr>
          <a:xfrm rot="10800000" flipV="1">
            <a:off x="2673792" y="343556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268445" y="3225546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7" name="Chord 66"/>
          <p:cNvSpPr/>
          <p:nvPr/>
        </p:nvSpPr>
        <p:spPr>
          <a:xfrm rot="1226247">
            <a:off x="3418517" y="2567994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3382336" y="269024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 rot="10800000" flipV="1">
            <a:off x="3169367" y="281122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Chord 69"/>
          <p:cNvSpPr/>
          <p:nvPr/>
        </p:nvSpPr>
        <p:spPr>
          <a:xfrm rot="11689608">
            <a:off x="2855717" y="260745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886761" y="269024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72" name="Straight Connector 71"/>
          <p:cNvCxnSpPr/>
          <p:nvPr/>
        </p:nvCxnSpPr>
        <p:spPr>
          <a:xfrm rot="10800000" flipV="1">
            <a:off x="2673792" y="281122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2268445" y="2601210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Chord 73"/>
          <p:cNvSpPr/>
          <p:nvPr/>
        </p:nvSpPr>
        <p:spPr>
          <a:xfrm rot="1183225">
            <a:off x="3397560" y="5035921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382335" y="5147935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rot="10800000" flipV="1">
            <a:off x="3169366" y="526891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Chord 76"/>
          <p:cNvSpPr/>
          <p:nvPr/>
        </p:nvSpPr>
        <p:spPr>
          <a:xfrm rot="11847048">
            <a:off x="2846074" y="504467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886760" y="514793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79" name="Straight Connector 78"/>
          <p:cNvCxnSpPr/>
          <p:nvPr/>
        </p:nvCxnSpPr>
        <p:spPr>
          <a:xfrm rot="10800000" flipV="1">
            <a:off x="2673791" y="526891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2268444" y="5058901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1" name="Chord 80"/>
          <p:cNvSpPr/>
          <p:nvPr/>
        </p:nvSpPr>
        <p:spPr>
          <a:xfrm rot="1009322">
            <a:off x="3414151" y="4495783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382335" y="4594665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83" name="Straight Connector 82"/>
          <p:cNvCxnSpPr/>
          <p:nvPr/>
        </p:nvCxnSpPr>
        <p:spPr>
          <a:xfrm rot="10800000" flipV="1">
            <a:off x="3169366" y="471564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Chord 83"/>
          <p:cNvSpPr/>
          <p:nvPr/>
        </p:nvSpPr>
        <p:spPr>
          <a:xfrm rot="12004405">
            <a:off x="2864123" y="449926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886760" y="4594665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86" name="Straight Connector 85"/>
          <p:cNvCxnSpPr/>
          <p:nvPr/>
        </p:nvCxnSpPr>
        <p:spPr>
          <a:xfrm rot="10800000" flipV="1">
            <a:off x="2673791" y="471564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2268444" y="4505631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8" name="Chord 87"/>
          <p:cNvSpPr/>
          <p:nvPr/>
        </p:nvSpPr>
        <p:spPr>
          <a:xfrm rot="1251041">
            <a:off x="3417374" y="383715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382336" y="396274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90" name="Straight Connector 89"/>
          <p:cNvCxnSpPr/>
          <p:nvPr/>
        </p:nvCxnSpPr>
        <p:spPr>
          <a:xfrm rot="10800000" flipV="1">
            <a:off x="3169367" y="408373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Chord 90"/>
          <p:cNvSpPr/>
          <p:nvPr/>
        </p:nvSpPr>
        <p:spPr>
          <a:xfrm rot="11838994">
            <a:off x="2872140" y="3865066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886761" y="3962749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93" name="Straight Connector 92"/>
          <p:cNvCxnSpPr/>
          <p:nvPr/>
        </p:nvCxnSpPr>
        <p:spPr>
          <a:xfrm rot="10800000" flipV="1">
            <a:off x="2673792" y="408373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268445" y="3873715"/>
            <a:ext cx="405346" cy="420036"/>
          </a:xfrm>
          <a:prstGeom prst="roundRect">
            <a:avLst/>
          </a:prstGeom>
          <a:solidFill>
            <a:srgbClr val="EE376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8" name="Chord 177"/>
          <p:cNvSpPr/>
          <p:nvPr/>
        </p:nvSpPr>
        <p:spPr>
          <a:xfrm rot="1345550">
            <a:off x="6044193" y="3186548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6013399" y="328542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180" name="Straight Connector 179"/>
          <p:cNvCxnSpPr/>
          <p:nvPr/>
        </p:nvCxnSpPr>
        <p:spPr>
          <a:xfrm rot="10800000" flipV="1">
            <a:off x="5800430" y="34064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Chord 180"/>
          <p:cNvSpPr/>
          <p:nvPr/>
        </p:nvSpPr>
        <p:spPr>
          <a:xfrm rot="11845880">
            <a:off x="5492317" y="3188411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5517824" y="3285429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183" name="Straight Connector 182"/>
          <p:cNvCxnSpPr/>
          <p:nvPr/>
        </p:nvCxnSpPr>
        <p:spPr>
          <a:xfrm rot="10800000" flipV="1">
            <a:off x="5304855" y="340641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Rounded Rectangle 183"/>
          <p:cNvSpPr/>
          <p:nvPr/>
        </p:nvSpPr>
        <p:spPr>
          <a:xfrm>
            <a:off x="4899508" y="3196395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5" name="Chord 184"/>
          <p:cNvSpPr/>
          <p:nvPr/>
        </p:nvSpPr>
        <p:spPr>
          <a:xfrm rot="1029473">
            <a:off x="6040660" y="2566596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TextBox 185"/>
          <p:cNvSpPr txBox="1"/>
          <p:nvPr/>
        </p:nvSpPr>
        <p:spPr>
          <a:xfrm>
            <a:off x="6013398" y="2643576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87" name="Straight Connector 186"/>
          <p:cNvCxnSpPr/>
          <p:nvPr/>
        </p:nvCxnSpPr>
        <p:spPr>
          <a:xfrm rot="10800000" flipV="1">
            <a:off x="5800430" y="278207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Chord 187"/>
          <p:cNvSpPr/>
          <p:nvPr/>
        </p:nvSpPr>
        <p:spPr>
          <a:xfrm rot="11649908">
            <a:off x="5515293" y="2557959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/>
          <p:cNvSpPr txBox="1"/>
          <p:nvPr/>
        </p:nvSpPr>
        <p:spPr>
          <a:xfrm>
            <a:off x="5517824" y="266109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190" name="Straight Connector 189"/>
          <p:cNvCxnSpPr/>
          <p:nvPr/>
        </p:nvCxnSpPr>
        <p:spPr>
          <a:xfrm rot="10800000" flipV="1">
            <a:off x="5304855" y="278207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1" name="Rounded Rectangle 190"/>
          <p:cNvSpPr/>
          <p:nvPr/>
        </p:nvSpPr>
        <p:spPr>
          <a:xfrm>
            <a:off x="4899508" y="2572059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2" name="Chord 191"/>
          <p:cNvSpPr/>
          <p:nvPr/>
        </p:nvSpPr>
        <p:spPr>
          <a:xfrm rot="1153331">
            <a:off x="6015762" y="5006769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5994963" y="511878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94" name="Straight Connector 193"/>
          <p:cNvCxnSpPr/>
          <p:nvPr/>
        </p:nvCxnSpPr>
        <p:spPr>
          <a:xfrm rot="10800000" flipV="1">
            <a:off x="5800429" y="523976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5" name="Chord 194"/>
          <p:cNvSpPr/>
          <p:nvPr/>
        </p:nvSpPr>
        <p:spPr>
          <a:xfrm rot="11779716">
            <a:off x="5525531" y="503862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5517823" y="511878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197" name="Straight Connector 196"/>
          <p:cNvCxnSpPr/>
          <p:nvPr/>
        </p:nvCxnSpPr>
        <p:spPr>
          <a:xfrm rot="10800000" flipV="1">
            <a:off x="5304854" y="523976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Rounded Rectangle 197"/>
          <p:cNvSpPr/>
          <p:nvPr/>
        </p:nvSpPr>
        <p:spPr>
          <a:xfrm>
            <a:off x="4899507" y="502975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9" name="Chord 198"/>
          <p:cNvSpPr/>
          <p:nvPr/>
        </p:nvSpPr>
        <p:spPr>
          <a:xfrm rot="1358906">
            <a:off x="6025171" y="4471017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TextBox 199"/>
          <p:cNvSpPr txBox="1"/>
          <p:nvPr/>
        </p:nvSpPr>
        <p:spPr>
          <a:xfrm>
            <a:off x="6013398" y="4565514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01" name="Straight Connector 200"/>
          <p:cNvCxnSpPr/>
          <p:nvPr/>
        </p:nvCxnSpPr>
        <p:spPr>
          <a:xfrm rot="10800000" flipV="1">
            <a:off x="5800429" y="468649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Chord 201"/>
          <p:cNvSpPr/>
          <p:nvPr/>
        </p:nvSpPr>
        <p:spPr>
          <a:xfrm rot="11996317">
            <a:off x="5514886" y="4470297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5517823" y="4565514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204" name="Straight Connector 203"/>
          <p:cNvCxnSpPr/>
          <p:nvPr/>
        </p:nvCxnSpPr>
        <p:spPr>
          <a:xfrm rot="10800000" flipV="1">
            <a:off x="5304854" y="468649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ounded Rectangle 204"/>
          <p:cNvSpPr/>
          <p:nvPr/>
        </p:nvSpPr>
        <p:spPr>
          <a:xfrm>
            <a:off x="4899507" y="447648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6" name="Chord 205"/>
          <p:cNvSpPr/>
          <p:nvPr/>
        </p:nvSpPr>
        <p:spPr>
          <a:xfrm rot="1081499">
            <a:off x="5969371" y="3848350"/>
            <a:ext cx="431093" cy="437649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6013399" y="3933598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A1</a:t>
            </a:r>
            <a:endParaRPr lang="en-US" sz="1200" dirty="0"/>
          </a:p>
        </p:txBody>
      </p:sp>
      <p:cxnSp>
        <p:nvCxnSpPr>
          <p:cNvPr id="208" name="Straight Connector 207"/>
          <p:cNvCxnSpPr/>
          <p:nvPr/>
        </p:nvCxnSpPr>
        <p:spPr>
          <a:xfrm rot="10800000" flipV="1">
            <a:off x="5800430" y="405458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Chord 208"/>
          <p:cNvSpPr/>
          <p:nvPr/>
        </p:nvSpPr>
        <p:spPr>
          <a:xfrm rot="11985164">
            <a:off x="5499086" y="385073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5517824" y="3933598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211" name="Straight Connector 210"/>
          <p:cNvCxnSpPr/>
          <p:nvPr/>
        </p:nvCxnSpPr>
        <p:spPr>
          <a:xfrm rot="10800000" flipV="1">
            <a:off x="5304855" y="405458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Rounded Rectangle 211"/>
          <p:cNvSpPr/>
          <p:nvPr/>
        </p:nvSpPr>
        <p:spPr>
          <a:xfrm>
            <a:off x="4899508" y="3844564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3" name="Chord 212"/>
          <p:cNvSpPr/>
          <p:nvPr/>
        </p:nvSpPr>
        <p:spPr>
          <a:xfrm rot="1219836">
            <a:off x="6049877" y="198675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6013400" y="2099066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15" name="Straight Connector 214"/>
          <p:cNvCxnSpPr/>
          <p:nvPr/>
        </p:nvCxnSpPr>
        <p:spPr>
          <a:xfrm rot="10800000" flipV="1">
            <a:off x="5800431" y="2220050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Chord 215"/>
          <p:cNvSpPr/>
          <p:nvPr/>
        </p:nvSpPr>
        <p:spPr>
          <a:xfrm rot="11977504">
            <a:off x="5498724" y="2012465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5517825" y="2099066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218" name="Straight Connector 217"/>
          <p:cNvCxnSpPr/>
          <p:nvPr/>
        </p:nvCxnSpPr>
        <p:spPr>
          <a:xfrm rot="10800000" flipV="1">
            <a:off x="5304856" y="2220049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le 218"/>
          <p:cNvSpPr/>
          <p:nvPr/>
        </p:nvSpPr>
        <p:spPr>
          <a:xfrm>
            <a:off x="4899509" y="201003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7" name="Straight Connector 226"/>
          <p:cNvCxnSpPr/>
          <p:nvPr/>
        </p:nvCxnSpPr>
        <p:spPr>
          <a:xfrm rot="10800000" flipV="1">
            <a:off x="6300835" y="40182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le 227"/>
          <p:cNvSpPr/>
          <p:nvPr/>
        </p:nvSpPr>
        <p:spPr>
          <a:xfrm>
            <a:off x="6513805" y="3790561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29" name="Straight Connector 228"/>
          <p:cNvCxnSpPr/>
          <p:nvPr/>
        </p:nvCxnSpPr>
        <p:spPr>
          <a:xfrm rot="10800000" flipV="1">
            <a:off x="6300836" y="46206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0" name="Rounded Rectangle 229"/>
          <p:cNvSpPr/>
          <p:nvPr/>
        </p:nvSpPr>
        <p:spPr>
          <a:xfrm>
            <a:off x="6513805" y="4428195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1" name="Straight Connector 230"/>
          <p:cNvCxnSpPr/>
          <p:nvPr/>
        </p:nvCxnSpPr>
        <p:spPr>
          <a:xfrm rot="10800000" flipV="1">
            <a:off x="6300836" y="520187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Rounded Rectangle 231"/>
          <p:cNvSpPr/>
          <p:nvPr/>
        </p:nvSpPr>
        <p:spPr>
          <a:xfrm>
            <a:off x="6513805" y="5000611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3" name="Straight Connector 232"/>
          <p:cNvCxnSpPr/>
          <p:nvPr/>
        </p:nvCxnSpPr>
        <p:spPr>
          <a:xfrm rot="10800000" flipV="1">
            <a:off x="6300835" y="220099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Rounded Rectangle 233"/>
          <p:cNvSpPr/>
          <p:nvPr/>
        </p:nvSpPr>
        <p:spPr>
          <a:xfrm>
            <a:off x="6513804" y="2008493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5" name="Straight Connector 234"/>
          <p:cNvCxnSpPr/>
          <p:nvPr/>
        </p:nvCxnSpPr>
        <p:spPr>
          <a:xfrm rot="10800000" flipV="1">
            <a:off x="6300836" y="278370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Rounded Rectangle 235"/>
          <p:cNvSpPr/>
          <p:nvPr/>
        </p:nvSpPr>
        <p:spPr>
          <a:xfrm>
            <a:off x="6513805" y="2591206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37" name="Straight Connector 236"/>
          <p:cNvCxnSpPr/>
          <p:nvPr/>
        </p:nvCxnSpPr>
        <p:spPr>
          <a:xfrm rot="10800000" flipV="1">
            <a:off x="6300835" y="338889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8" name="Rounded Rectangle 237"/>
          <p:cNvSpPr/>
          <p:nvPr/>
        </p:nvSpPr>
        <p:spPr>
          <a:xfrm>
            <a:off x="6513804" y="3196395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9" name="Chord 238"/>
          <p:cNvSpPr/>
          <p:nvPr/>
        </p:nvSpPr>
        <p:spPr>
          <a:xfrm rot="1082658">
            <a:off x="8529182" y="2020445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/>
          <p:cNvSpPr txBox="1"/>
          <p:nvPr/>
        </p:nvSpPr>
        <p:spPr>
          <a:xfrm>
            <a:off x="8486134" y="2098771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cxnSp>
        <p:nvCxnSpPr>
          <p:cNvPr id="241" name="Straight Connector 240"/>
          <p:cNvCxnSpPr/>
          <p:nvPr/>
        </p:nvCxnSpPr>
        <p:spPr>
          <a:xfrm rot="10800000" flipV="1">
            <a:off x="8273165" y="2219755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2" name="Chord 241"/>
          <p:cNvSpPr/>
          <p:nvPr/>
        </p:nvSpPr>
        <p:spPr>
          <a:xfrm rot="11880974">
            <a:off x="7949729" y="202124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7990559" y="2098771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244" name="Straight Connector 243"/>
          <p:cNvCxnSpPr/>
          <p:nvPr/>
        </p:nvCxnSpPr>
        <p:spPr>
          <a:xfrm rot="10800000" flipV="1">
            <a:off x="7777590" y="221975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Rounded Rectangle 244"/>
          <p:cNvSpPr/>
          <p:nvPr/>
        </p:nvSpPr>
        <p:spPr>
          <a:xfrm>
            <a:off x="7372243" y="2009737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6" name="Chord 245"/>
          <p:cNvSpPr/>
          <p:nvPr/>
        </p:nvSpPr>
        <p:spPr>
          <a:xfrm rot="1334446">
            <a:off x="8522375" y="3771720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8446731" y="3857459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248" name="Straight Connector 247"/>
          <p:cNvCxnSpPr/>
          <p:nvPr/>
        </p:nvCxnSpPr>
        <p:spPr>
          <a:xfrm rot="10800000" flipV="1">
            <a:off x="8273165" y="3987202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Chord 248"/>
          <p:cNvSpPr/>
          <p:nvPr/>
        </p:nvSpPr>
        <p:spPr>
          <a:xfrm rot="12277425">
            <a:off x="7967680" y="3762961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249"/>
          <p:cNvSpPr txBox="1"/>
          <p:nvPr/>
        </p:nvSpPr>
        <p:spPr>
          <a:xfrm>
            <a:off x="7990559" y="3866218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C2</a:t>
            </a:r>
            <a:endParaRPr lang="en-US" sz="1200" dirty="0"/>
          </a:p>
        </p:txBody>
      </p:sp>
      <p:cxnSp>
        <p:nvCxnSpPr>
          <p:cNvPr id="251" name="Straight Connector 250"/>
          <p:cNvCxnSpPr/>
          <p:nvPr/>
        </p:nvCxnSpPr>
        <p:spPr>
          <a:xfrm rot="10800000" flipV="1">
            <a:off x="7777590" y="398720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2" name="Rounded Rectangle 251"/>
          <p:cNvSpPr/>
          <p:nvPr/>
        </p:nvSpPr>
        <p:spPr>
          <a:xfrm>
            <a:off x="7372243" y="3777184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3" name="Chord 252"/>
          <p:cNvSpPr/>
          <p:nvPr/>
        </p:nvSpPr>
        <p:spPr>
          <a:xfrm rot="1279027">
            <a:off x="8519896" y="2924356"/>
            <a:ext cx="337271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TextBox 253"/>
          <p:cNvSpPr txBox="1"/>
          <p:nvPr/>
        </p:nvSpPr>
        <p:spPr>
          <a:xfrm>
            <a:off x="8486134" y="3018853"/>
            <a:ext cx="44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Y1</a:t>
            </a:r>
            <a:endParaRPr lang="en-US" sz="1200" dirty="0"/>
          </a:p>
        </p:txBody>
      </p:sp>
      <p:cxnSp>
        <p:nvCxnSpPr>
          <p:cNvPr id="255" name="Straight Connector 254"/>
          <p:cNvCxnSpPr/>
          <p:nvPr/>
        </p:nvCxnSpPr>
        <p:spPr>
          <a:xfrm rot="10800000" flipV="1">
            <a:off x="8273165" y="3139837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" name="Chord 255"/>
          <p:cNvSpPr/>
          <p:nvPr/>
        </p:nvSpPr>
        <p:spPr>
          <a:xfrm rot="12162994">
            <a:off x="7962830" y="2916743"/>
            <a:ext cx="337272" cy="465996"/>
          </a:xfrm>
          <a:prstGeom prst="chord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7990559" y="3018853"/>
            <a:ext cx="358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cxnSp>
        <p:nvCxnSpPr>
          <p:cNvPr id="258" name="Straight Connector 257"/>
          <p:cNvCxnSpPr/>
          <p:nvPr/>
        </p:nvCxnSpPr>
        <p:spPr>
          <a:xfrm rot="10800000" flipV="1">
            <a:off x="7777590" y="3139836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9" name="Rounded Rectangle 258"/>
          <p:cNvSpPr/>
          <p:nvPr/>
        </p:nvSpPr>
        <p:spPr>
          <a:xfrm>
            <a:off x="7372243" y="2929819"/>
            <a:ext cx="405346" cy="420036"/>
          </a:xfrm>
          <a:prstGeom prst="roundRect">
            <a:avLst/>
          </a:prstGeom>
          <a:solidFill>
            <a:srgbClr val="59E91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0" name="Straight Connector 259"/>
          <p:cNvCxnSpPr/>
          <p:nvPr/>
        </p:nvCxnSpPr>
        <p:spPr>
          <a:xfrm rot="10800000" flipV="1">
            <a:off x="3667032" y="39903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Rounded Rectangle 260"/>
          <p:cNvSpPr/>
          <p:nvPr/>
        </p:nvSpPr>
        <p:spPr>
          <a:xfrm>
            <a:off x="3880002" y="3762578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2" name="Straight Connector 261"/>
          <p:cNvCxnSpPr/>
          <p:nvPr/>
        </p:nvCxnSpPr>
        <p:spPr>
          <a:xfrm rot="10800000" flipV="1">
            <a:off x="3667033" y="45927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3" name="Rounded Rectangle 262"/>
          <p:cNvSpPr/>
          <p:nvPr/>
        </p:nvSpPr>
        <p:spPr>
          <a:xfrm>
            <a:off x="3880002" y="440021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4" name="Straight Connector 263"/>
          <p:cNvCxnSpPr/>
          <p:nvPr/>
        </p:nvCxnSpPr>
        <p:spPr>
          <a:xfrm rot="10800000" flipV="1">
            <a:off x="3667033" y="5173888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5" name="Rounded Rectangle 264"/>
          <p:cNvSpPr/>
          <p:nvPr/>
        </p:nvSpPr>
        <p:spPr>
          <a:xfrm>
            <a:off x="3880002" y="4972628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6" name="Straight Connector 265"/>
          <p:cNvCxnSpPr/>
          <p:nvPr/>
        </p:nvCxnSpPr>
        <p:spPr>
          <a:xfrm rot="10800000" flipV="1">
            <a:off x="3667032" y="2173011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Rounded Rectangle 266"/>
          <p:cNvSpPr/>
          <p:nvPr/>
        </p:nvSpPr>
        <p:spPr>
          <a:xfrm>
            <a:off x="3880001" y="1980510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8" name="Straight Connector 267"/>
          <p:cNvCxnSpPr/>
          <p:nvPr/>
        </p:nvCxnSpPr>
        <p:spPr>
          <a:xfrm rot="10800000" flipV="1">
            <a:off x="3667033" y="2755724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Rounded Rectangle 268"/>
          <p:cNvSpPr/>
          <p:nvPr/>
        </p:nvSpPr>
        <p:spPr>
          <a:xfrm>
            <a:off x="3880002" y="2563223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70" name="Straight Connector 269"/>
          <p:cNvCxnSpPr/>
          <p:nvPr/>
        </p:nvCxnSpPr>
        <p:spPr>
          <a:xfrm rot="10800000" flipV="1">
            <a:off x="3667032" y="3360913"/>
            <a:ext cx="212969" cy="87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1" name="Rounded Rectangle 270"/>
          <p:cNvSpPr/>
          <p:nvPr/>
        </p:nvSpPr>
        <p:spPr>
          <a:xfrm>
            <a:off x="3880001" y="3168412"/>
            <a:ext cx="405346" cy="420036"/>
          </a:xfrm>
          <a:prstGeom prst="roundRect">
            <a:avLst/>
          </a:prstGeom>
          <a:solidFill>
            <a:srgbClr val="8D42E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72" name="TextBox 271"/>
          <p:cNvSpPr txBox="1"/>
          <p:nvPr/>
        </p:nvSpPr>
        <p:spPr>
          <a:xfrm>
            <a:off x="1136888" y="6053459"/>
            <a:ext cx="659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274" name="Rectangle 273"/>
          <p:cNvSpPr/>
          <p:nvPr/>
        </p:nvSpPr>
        <p:spPr>
          <a:xfrm>
            <a:off x="2505061" y="6103661"/>
            <a:ext cx="2288290" cy="319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 Edges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5445540" y="6098722"/>
            <a:ext cx="1769854" cy="324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Clone and measure Phenotypes</a:t>
            </a:r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7861640" y="6098722"/>
            <a:ext cx="1068691" cy="2977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Solution(s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82" name="Rectangle 281"/>
          <p:cNvSpPr/>
          <p:nvPr/>
        </p:nvSpPr>
        <p:spPr>
          <a:xfrm>
            <a:off x="3150748" y="726966"/>
            <a:ext cx="2694948" cy="3985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PCR </a:t>
            </a:r>
            <a:r>
              <a:rPr lang="en-US" sz="1200" dirty="0" err="1" smtClean="0"/>
              <a:t>w</a:t>
            </a:r>
            <a:r>
              <a:rPr lang="en-US" sz="1200" dirty="0" smtClean="0"/>
              <a:t>/ primers to create </a:t>
            </a:r>
            <a:r>
              <a:rPr lang="en-US" sz="1200" b="1" dirty="0" smtClean="0"/>
              <a:t>all </a:t>
            </a:r>
            <a:r>
              <a:rPr lang="en-US" sz="1200" dirty="0" smtClean="0"/>
              <a:t>half edges</a:t>
            </a:r>
            <a:endParaRPr lang="en-US" sz="1200" dirty="0"/>
          </a:p>
        </p:txBody>
      </p:sp>
      <p:sp>
        <p:nvSpPr>
          <p:cNvPr id="283" name="Down Arrow 282"/>
          <p:cNvSpPr/>
          <p:nvPr/>
        </p:nvSpPr>
        <p:spPr>
          <a:xfrm>
            <a:off x="4498222" y="1125483"/>
            <a:ext cx="113862" cy="227724"/>
          </a:xfrm>
          <a:prstGeom prst="down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TextBox 283"/>
          <p:cNvSpPr txBox="1"/>
          <p:nvPr/>
        </p:nvSpPr>
        <p:spPr>
          <a:xfrm>
            <a:off x="4285348" y="1353207"/>
            <a:ext cx="58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</a:t>
            </a:r>
            <a:endParaRPr lang="en-US" dirty="0"/>
          </a:p>
        </p:txBody>
      </p:sp>
      <p:sp>
        <p:nvSpPr>
          <p:cNvPr id="285" name="Down Arrow 284"/>
          <p:cNvSpPr/>
          <p:nvPr/>
        </p:nvSpPr>
        <p:spPr>
          <a:xfrm>
            <a:off x="4498222" y="1682678"/>
            <a:ext cx="113862" cy="188495"/>
          </a:xfrm>
          <a:prstGeom prst="down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Bent-Up Arrow 285"/>
          <p:cNvSpPr/>
          <p:nvPr/>
        </p:nvSpPr>
        <p:spPr>
          <a:xfrm rot="10800000">
            <a:off x="698157" y="5058901"/>
            <a:ext cx="1241353" cy="827845"/>
          </a:xfrm>
          <a:prstGeom prst="bentUp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ight Arrow 286"/>
          <p:cNvSpPr/>
          <p:nvPr/>
        </p:nvSpPr>
        <p:spPr>
          <a:xfrm>
            <a:off x="1796134" y="6103661"/>
            <a:ext cx="630004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ight Arrow 287"/>
          <p:cNvSpPr/>
          <p:nvPr/>
        </p:nvSpPr>
        <p:spPr>
          <a:xfrm>
            <a:off x="4899509" y="6103662"/>
            <a:ext cx="405347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ight Arrow 288"/>
          <p:cNvSpPr/>
          <p:nvPr/>
        </p:nvSpPr>
        <p:spPr>
          <a:xfrm>
            <a:off x="7372242" y="6098722"/>
            <a:ext cx="405347" cy="292854"/>
          </a:xfrm>
          <a:prstGeom prst="righ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GGS problems with </a:t>
            </a:r>
            <a:r>
              <a:rPr lang="en-US" dirty="0" err="1" smtClean="0"/>
              <a:t>Hin</a:t>
            </a:r>
            <a:r>
              <a:rPr lang="en-US" dirty="0" smtClean="0"/>
              <a:t> and </a:t>
            </a:r>
            <a:r>
              <a:rPr lang="en-US" dirty="0" err="1" smtClean="0"/>
              <a:t>Hix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Probably will use the controlled method first go around and advance to the Column method.</a:t>
            </a:r>
          </a:p>
          <a:p>
            <a:r>
              <a:rPr lang="en-US" dirty="0" smtClean="0"/>
              <a:t>Using all 6 edges is not </a:t>
            </a:r>
            <a:r>
              <a:rPr lang="en-US" smtClean="0"/>
              <a:t>mathematically interesting </a:t>
            </a:r>
            <a:r>
              <a:rPr lang="en-US" dirty="0" smtClean="0"/>
              <a:t>but is biologically</a:t>
            </a:r>
          </a:p>
          <a:p>
            <a:pPr lvl="1"/>
            <a:r>
              <a:rPr lang="en-US" dirty="0" smtClean="0"/>
              <a:t>Will probably not use all 6 edges in experiment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440</Words>
  <Application>Microsoft Macintosh PowerPoint</Application>
  <PresentationFormat>On-screen Show (4:3)</PresentationFormat>
  <Paragraphs>224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Hamilton Path Problem </vt:lpstr>
      <vt:lpstr>Slide 2</vt:lpstr>
      <vt:lpstr>Golden Gate Shuffling vs. BioBricks  </vt:lpstr>
      <vt:lpstr>Design</vt:lpstr>
      <vt:lpstr>Controlled Design</vt:lpstr>
      <vt:lpstr>1st level of Randomness Design</vt:lpstr>
      <vt:lpstr>2nd Level of Randomness Design</vt:lpstr>
      <vt:lpstr>Column Method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23</cp:revision>
  <dcterms:created xsi:type="dcterms:W3CDTF">2011-06-01T12:30:54Z</dcterms:created>
  <dcterms:modified xsi:type="dcterms:W3CDTF">2011-06-01T19:38:40Z</dcterms:modified>
</cp:coreProperties>
</file>