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56"/>
  </p:notesMasterIdLst>
  <p:sldIdLst>
    <p:sldId id="256" r:id="rId2"/>
    <p:sldId id="306" r:id="rId3"/>
    <p:sldId id="312" r:id="rId4"/>
    <p:sldId id="314" r:id="rId5"/>
    <p:sldId id="315" r:id="rId6"/>
    <p:sldId id="319" r:id="rId7"/>
    <p:sldId id="316" r:id="rId8"/>
    <p:sldId id="320" r:id="rId9"/>
    <p:sldId id="317" r:id="rId10"/>
    <p:sldId id="318" r:id="rId11"/>
    <p:sldId id="321" r:id="rId12"/>
    <p:sldId id="313" r:id="rId13"/>
    <p:sldId id="260" r:id="rId14"/>
    <p:sldId id="259" r:id="rId15"/>
    <p:sldId id="258" r:id="rId16"/>
    <p:sldId id="268" r:id="rId17"/>
    <p:sldId id="257" r:id="rId18"/>
    <p:sldId id="275" r:id="rId19"/>
    <p:sldId id="262" r:id="rId20"/>
    <p:sldId id="264" r:id="rId21"/>
    <p:sldId id="291" r:id="rId22"/>
    <p:sldId id="265" r:id="rId23"/>
    <p:sldId id="271" r:id="rId24"/>
    <p:sldId id="272" r:id="rId25"/>
    <p:sldId id="266" r:id="rId26"/>
    <p:sldId id="270" r:id="rId27"/>
    <p:sldId id="267" r:id="rId28"/>
    <p:sldId id="269" r:id="rId29"/>
    <p:sldId id="276" r:id="rId30"/>
    <p:sldId id="287" r:id="rId31"/>
    <p:sldId id="273" r:id="rId32"/>
    <p:sldId id="288" r:id="rId33"/>
    <p:sldId id="277" r:id="rId34"/>
    <p:sldId id="278" r:id="rId35"/>
    <p:sldId id="279" r:id="rId36"/>
    <p:sldId id="280" r:id="rId37"/>
    <p:sldId id="289" r:id="rId38"/>
    <p:sldId id="283" r:id="rId39"/>
    <p:sldId id="281" r:id="rId40"/>
    <p:sldId id="282" r:id="rId41"/>
    <p:sldId id="284" r:id="rId42"/>
    <p:sldId id="285" r:id="rId43"/>
    <p:sldId id="292" r:id="rId44"/>
    <p:sldId id="293" r:id="rId45"/>
    <p:sldId id="286" r:id="rId46"/>
    <p:sldId id="303" r:id="rId47"/>
    <p:sldId id="311" r:id="rId48"/>
    <p:sldId id="310" r:id="rId49"/>
    <p:sldId id="307" r:id="rId50"/>
    <p:sldId id="309" r:id="rId51"/>
    <p:sldId id="308" r:id="rId52"/>
    <p:sldId id="305" r:id="rId53"/>
    <p:sldId id="294" r:id="rId54"/>
    <p:sldId id="322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AD0B"/>
    <a:srgbClr val="CF0F9D"/>
    <a:srgbClr val="75E040"/>
    <a:srgbClr val="51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33435403907846E-2"/>
          <c:y val="3.1154032854444458E-2"/>
          <c:w val="0.93913446583066007"/>
          <c:h val="0.864302469993678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AD0B"/>
            </a:solidFill>
          </c:spPr>
          <c:invertIfNegative val="0"/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1.1608066252165512</c:v>
                </c:pt>
                <c:pt idx="1">
                  <c:v>1.531489813005861</c:v>
                </c:pt>
                <c:pt idx="2">
                  <c:v>1.5743130578795403</c:v>
                </c:pt>
                <c:pt idx="3">
                  <c:v>1.9440320029770208</c:v>
                </c:pt>
                <c:pt idx="4">
                  <c:v>0.48321390047597129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4140288"/>
        <c:axId val="91730304"/>
      </c:barChart>
      <c:catAx>
        <c:axId val="74140288"/>
        <c:scaling>
          <c:orientation val="minMax"/>
        </c:scaling>
        <c:delete val="0"/>
        <c:axPos val="b"/>
        <c:majorTickMark val="out"/>
        <c:minorTickMark val="none"/>
        <c:tickLblPos val="nextTo"/>
        <c:crossAx val="91730304"/>
        <c:crosses val="autoZero"/>
        <c:auto val="1"/>
        <c:lblAlgn val="ctr"/>
        <c:lblOffset val="100"/>
        <c:noMultiLvlLbl val="0"/>
      </c:catAx>
      <c:valAx>
        <c:axId val="91730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4140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436521823660935E-2"/>
          <c:y val="1.9929902210866504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39392"/>
        <c:axId val="114282880"/>
      </c:barChart>
      <c:catAx>
        <c:axId val="9133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4282880"/>
        <c:crosses val="autoZero"/>
        <c:auto val="1"/>
        <c:lblAlgn val="ctr"/>
        <c:lblOffset val="100"/>
        <c:noMultiLvlLbl val="0"/>
      </c:catAx>
      <c:valAx>
        <c:axId val="114282880"/>
        <c:scaling>
          <c:orientation val="minMax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9133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0.45854265980531833</c:v>
                </c:pt>
                <c:pt idx="4">
                  <c:v>0.4274862672071803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1.265736073971813E-3</c:v>
                </c:pt>
                <c:pt idx="4">
                  <c:v>1.7375169518836424E-3</c:v>
                </c:pt>
                <c:pt idx="5">
                  <c:v>1.2139435713039068E-3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402816"/>
        <c:axId val="114404352"/>
      </c:barChart>
      <c:catAx>
        <c:axId val="114402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4404352"/>
        <c:crosses val="autoZero"/>
        <c:auto val="1"/>
        <c:lblAlgn val="ctr"/>
        <c:lblOffset val="100"/>
        <c:noMultiLvlLbl val="0"/>
      </c:catAx>
      <c:valAx>
        <c:axId val="114404352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4402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433435403907846E-2"/>
          <c:y val="3.1154032854444458E-2"/>
          <c:w val="0.93913446583066007"/>
          <c:h val="0.864302469993678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3AD0B"/>
            </a:solidFill>
          </c:spPr>
          <c:invertIfNegative val="0"/>
          <c:cat>
            <c:strRef>
              <c:f>'[Chart in Microsoft PowerPoint]Sheet1'!$J$21:$O$21</c:f>
              <c:strCache>
                <c:ptCount val="6"/>
                <c:pt idx="0">
                  <c:v>pSB1K8 and GFP        (tube 1)</c:v>
                </c:pt>
                <c:pt idx="1">
                  <c:v>pSB1K8 and GFP       (tube 2)</c:v>
                </c:pt>
                <c:pt idx="2">
                  <c:v>CRISPR and GFP       (tube 1)</c:v>
                </c:pt>
                <c:pt idx="3">
                  <c:v>CRISPR and GFP       (tube 2)</c:v>
                </c:pt>
                <c:pt idx="4">
                  <c:v>pBad            (- control)</c:v>
                </c:pt>
                <c:pt idx="5">
                  <c:v>J10054           (+ control)</c:v>
                </c:pt>
              </c:strCache>
            </c:strRef>
          </c:cat>
          <c:val>
            <c:numRef>
              <c:f>'[Chart in Microsoft PowerPoint]Sheet1'!$J$24:$O$24</c:f>
              <c:numCache>
                <c:formatCode>General</c:formatCode>
                <c:ptCount val="6"/>
                <c:pt idx="0">
                  <c:v>1.1608066252165512</c:v>
                </c:pt>
                <c:pt idx="1">
                  <c:v>1.531489813005861</c:v>
                </c:pt>
                <c:pt idx="2">
                  <c:v>1.5743130578795403</c:v>
                </c:pt>
                <c:pt idx="3">
                  <c:v>1.9440320029770208</c:v>
                </c:pt>
                <c:pt idx="4">
                  <c:v>0.48321390047597129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217152"/>
        <c:axId val="77337728"/>
      </c:barChart>
      <c:catAx>
        <c:axId val="7721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77337728"/>
        <c:crosses val="autoZero"/>
        <c:auto val="1"/>
        <c:lblAlgn val="ctr"/>
        <c:lblOffset val="100"/>
        <c:noMultiLvlLbl val="0"/>
      </c:catAx>
      <c:valAx>
        <c:axId val="773377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721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Sheet1!$R$42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Sheet1!$S$42:$AC$42</c:f>
              <c:numCache>
                <c:formatCode>General</c:formatCode>
                <c:ptCount val="11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1.5604962653144618</c:v>
                </c:pt>
                <c:pt idx="4">
                  <c:v>1.3975374836808476</c:v>
                </c:pt>
                <c:pt idx="5">
                  <c:v>6.4213824607342351</c:v>
                </c:pt>
                <c:pt idx="6">
                  <c:v>1.5173511502107544</c:v>
                </c:pt>
                <c:pt idx="7">
                  <c:v>0.28890524132856138</c:v>
                </c:pt>
                <c:pt idx="8">
                  <c:v>0.29827057293872078</c:v>
                </c:pt>
                <c:pt idx="9">
                  <c:v>0.25621891823155096</c:v>
                </c:pt>
                <c:pt idx="10">
                  <c:v>0.28152647562987343</c:v>
                </c:pt>
              </c:numCache>
            </c:numRef>
          </c:val>
        </c:ser>
        <c:ser>
          <c:idx val="1"/>
          <c:order val="1"/>
          <c:tx>
            <c:strRef>
              <c:f>Sheet1!$R$43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Sheet1!$S$37:$AC$37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Sheet1!$S$43:$AC$43</c:f>
              <c:numCache>
                <c:formatCode>General</c:formatCode>
                <c:ptCount val="11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1.6089661225750164E-3</c:v>
                </c:pt>
                <c:pt idx="4">
                  <c:v>1.3077374397560296E-3</c:v>
                </c:pt>
                <c:pt idx="5">
                  <c:v>2.300712101804547E-2</c:v>
                </c:pt>
                <c:pt idx="6">
                  <c:v>1.9994017048301448E-3</c:v>
                </c:pt>
                <c:pt idx="7">
                  <c:v>2.4960574117066341</c:v>
                </c:pt>
                <c:pt idx="8">
                  <c:v>2.4328256148484009</c:v>
                </c:pt>
                <c:pt idx="9">
                  <c:v>1.911432389482369</c:v>
                </c:pt>
                <c:pt idx="10">
                  <c:v>2.5676530295191755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49856"/>
        <c:axId val="27851392"/>
      </c:barChart>
      <c:catAx>
        <c:axId val="27849856"/>
        <c:scaling>
          <c:orientation val="minMax"/>
        </c:scaling>
        <c:delete val="0"/>
        <c:axPos val="b"/>
        <c:majorTickMark val="out"/>
        <c:minorTickMark val="none"/>
        <c:tickLblPos val="nextTo"/>
        <c:crossAx val="27851392"/>
        <c:crosses val="autoZero"/>
        <c:auto val="1"/>
        <c:lblAlgn val="ctr"/>
        <c:lblOffset val="100"/>
        <c:noMultiLvlLbl val="0"/>
      </c:catAx>
      <c:valAx>
        <c:axId val="278513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7849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Sheet1!$R$32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Sheet1!$S$32:$AC$32</c:f>
              <c:numCache>
                <c:formatCode>General</c:formatCode>
                <c:ptCount val="11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0.67323602330414556</c:v>
                </c:pt>
                <c:pt idx="4">
                  <c:v>0.36673747541289614</c:v>
                </c:pt>
                <c:pt idx="5">
                  <c:v>0.26049812378219944</c:v>
                </c:pt>
                <c:pt idx="6">
                  <c:v>0.51218146721333047</c:v>
                </c:pt>
                <c:pt idx="7">
                  <c:v>0.76721162949314381</c:v>
                </c:pt>
                <c:pt idx="8">
                  <c:v>0.2654342303584038</c:v>
                </c:pt>
                <c:pt idx="9">
                  <c:v>0.29487647076412687</c:v>
                </c:pt>
                <c:pt idx="10">
                  <c:v>0.27837226155122996</c:v>
                </c:pt>
              </c:numCache>
            </c:numRef>
          </c:val>
        </c:ser>
        <c:ser>
          <c:idx val="1"/>
          <c:order val="1"/>
          <c:tx>
            <c:strRef>
              <c:f>Sheet1!$R$33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Sheet1!$S$27:$AC$27</c:f>
              <c:strCache>
                <c:ptCount val="11"/>
                <c:pt idx="0">
                  <c:v>pBad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NR-1</c:v>
                </c:pt>
                <c:pt idx="4">
                  <c:v>NR-2</c:v>
                </c:pt>
                <c:pt idx="5">
                  <c:v>NR-3</c:v>
                </c:pt>
                <c:pt idx="6">
                  <c:v>NR-4</c:v>
                </c:pt>
                <c:pt idx="7">
                  <c:v>R-1</c:v>
                </c:pt>
                <c:pt idx="8">
                  <c:v>R-2</c:v>
                </c:pt>
                <c:pt idx="9">
                  <c:v>R-3</c:v>
                </c:pt>
                <c:pt idx="10">
                  <c:v>R-4</c:v>
                </c:pt>
              </c:strCache>
            </c:strRef>
          </c:cat>
          <c:val>
            <c:numRef>
              <c:f>Sheet1!$S$33:$AC$33</c:f>
              <c:numCache>
                <c:formatCode>General</c:formatCode>
                <c:ptCount val="11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1.435097647660262E-3</c:v>
                </c:pt>
                <c:pt idx="4">
                  <c:v>1.2200745994418052E-3</c:v>
                </c:pt>
                <c:pt idx="5">
                  <c:v>7.4127207129087103E-2</c:v>
                </c:pt>
                <c:pt idx="6">
                  <c:v>1.2797856166697845E-3</c:v>
                </c:pt>
                <c:pt idx="7">
                  <c:v>0.8725410423854203</c:v>
                </c:pt>
                <c:pt idx="8">
                  <c:v>3.9957429870038701</c:v>
                </c:pt>
                <c:pt idx="9">
                  <c:v>1.2997628844758871</c:v>
                </c:pt>
                <c:pt idx="10">
                  <c:v>1.7743100034936528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98016"/>
        <c:axId val="28199552"/>
      </c:barChart>
      <c:catAx>
        <c:axId val="28198016"/>
        <c:scaling>
          <c:orientation val="minMax"/>
        </c:scaling>
        <c:delete val="0"/>
        <c:axPos val="b"/>
        <c:majorTickMark val="out"/>
        <c:minorTickMark val="none"/>
        <c:tickLblPos val="nextTo"/>
        <c:crossAx val="28199552"/>
        <c:crosses val="autoZero"/>
        <c:auto val="1"/>
        <c:lblAlgn val="ctr"/>
        <c:lblOffset val="100"/>
        <c:noMultiLvlLbl val="0"/>
      </c:catAx>
      <c:valAx>
        <c:axId val="281995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819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11830465636235E-2"/>
          <c:y val="3.3960065515338943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Sheet1!$R$9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Sheet1!$S$9:$AB$9</c:f>
              <c:numCache>
                <c:formatCode>General</c:formatCode>
                <c:ptCount val="10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0.30037096909202138</c:v>
                </c:pt>
                <c:pt idx="4">
                  <c:v>0.4648202260035128</c:v>
                </c:pt>
                <c:pt idx="5">
                  <c:v>0.35247809933602225</c:v>
                </c:pt>
                <c:pt idx="6">
                  <c:v>0.26243972522715592</c:v>
                </c:pt>
                <c:pt idx="7">
                  <c:v>0.28412359226593586</c:v>
                </c:pt>
                <c:pt idx="8">
                  <c:v>0.29449359800654223</c:v>
                </c:pt>
                <c:pt idx="9">
                  <c:v>0.29238296464447616</c:v>
                </c:pt>
              </c:numCache>
            </c:numRef>
          </c:val>
        </c:ser>
        <c:ser>
          <c:idx val="1"/>
          <c:order val="1"/>
          <c:tx>
            <c:strRef>
              <c:f>Sheet1!$R$10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Sheet1!$S$4:$AB$4</c:f>
              <c:strCache>
                <c:ptCount val="10"/>
                <c:pt idx="0">
                  <c:v>pBad (-)</c:v>
                </c:pt>
                <c:pt idx="1">
                  <c:v>K091131 (+ green)</c:v>
                </c:pt>
                <c:pt idx="2">
                  <c:v>J04450 (+ red) 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  <c:pt idx="7">
                  <c:v>C5</c:v>
                </c:pt>
                <c:pt idx="8">
                  <c:v>C6</c:v>
                </c:pt>
                <c:pt idx="9">
                  <c:v>C7</c:v>
                </c:pt>
              </c:strCache>
            </c:strRef>
          </c:cat>
          <c:val>
            <c:numRef>
              <c:f>Sheet1!$S$10:$AB$10</c:f>
              <c:numCache>
                <c:formatCode>General</c:formatCode>
                <c:ptCount val="10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0.48161670653955463</c:v>
                </c:pt>
                <c:pt idx="4">
                  <c:v>1.6138088483880818E-3</c:v>
                </c:pt>
                <c:pt idx="5">
                  <c:v>1.6176881965813221E-3</c:v>
                </c:pt>
                <c:pt idx="6">
                  <c:v>0.4989629316608567</c:v>
                </c:pt>
                <c:pt idx="7">
                  <c:v>0.36737530435174681</c:v>
                </c:pt>
                <c:pt idx="8">
                  <c:v>0.23082469339379569</c:v>
                </c:pt>
                <c:pt idx="9">
                  <c:v>0.37249901446051881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63552"/>
        <c:axId val="28265088"/>
      </c:barChart>
      <c:catAx>
        <c:axId val="2826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8265088"/>
        <c:crosses val="autoZero"/>
        <c:auto val="1"/>
        <c:lblAlgn val="ctr"/>
        <c:lblOffset val="100"/>
        <c:noMultiLvlLbl val="0"/>
      </c:catAx>
      <c:valAx>
        <c:axId val="28265088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282635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11830465636235E-2"/>
          <c:y val="3.1154032854444458E-2"/>
          <c:w val="0.92658816953436374"/>
          <c:h val="0.93769193429111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Sheet1!$R$26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Sheet1!$S$26:$Y$26</c:f>
              <c:numCache>
                <c:formatCode>General</c:formatCode>
                <c:ptCount val="7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Sheet1!$R$27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Sheet1!$S$21:$Y$21</c:f>
              <c:strCache>
                <c:ptCount val="7"/>
                <c:pt idx="0">
                  <c:v>pBad (-control)</c:v>
                </c:pt>
                <c:pt idx="1">
                  <c:v>K091131 (+ green)</c:v>
                </c:pt>
                <c:pt idx="2">
                  <c:v>J04450 (+red)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  <c:pt idx="6">
                  <c:v>C4</c:v>
                </c:pt>
              </c:strCache>
            </c:strRef>
          </c:cat>
          <c:val>
            <c:numRef>
              <c:f>Sheet1!$S$27:$Y$27</c:f>
              <c:numCache>
                <c:formatCode>General</c:formatCode>
                <c:ptCount val="7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06912"/>
        <c:axId val="28408448"/>
      </c:barChart>
      <c:catAx>
        <c:axId val="28406912"/>
        <c:scaling>
          <c:orientation val="minMax"/>
        </c:scaling>
        <c:delete val="0"/>
        <c:axPos val="b"/>
        <c:majorTickMark val="out"/>
        <c:minorTickMark val="none"/>
        <c:tickLblPos val="nextTo"/>
        <c:crossAx val="28408448"/>
        <c:crosses val="autoZero"/>
        <c:auto val="1"/>
        <c:lblAlgn val="ctr"/>
        <c:lblOffset val="100"/>
        <c:noMultiLvlLbl val="0"/>
      </c:catAx>
      <c:valAx>
        <c:axId val="28408448"/>
        <c:scaling>
          <c:orientation val="minMax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2840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Sheet1!$R$17</c:f>
              <c:strCache>
                <c:ptCount val="1"/>
                <c:pt idx="0">
                  <c:v>GFP</c:v>
                </c:pt>
              </c:strCache>
            </c:strRef>
          </c:tx>
          <c:spPr>
            <a:solidFill>
              <a:srgbClr val="03AD0B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75E040"/>
              </a:solidFill>
            </c:spPr>
          </c:dPt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Sheet1!$S$17:$X$17</c:f>
              <c:numCache>
                <c:formatCode>General</c:formatCode>
                <c:ptCount val="6"/>
                <c:pt idx="0">
                  <c:v>0.24393834239073084</c:v>
                </c:pt>
                <c:pt idx="1">
                  <c:v>1</c:v>
                </c:pt>
                <c:pt idx="2">
                  <c:v>0.23547630139930942</c:v>
                </c:pt>
                <c:pt idx="3">
                  <c:v>0.45854265980531833</c:v>
                </c:pt>
                <c:pt idx="4">
                  <c:v>0.4274862672071803</c:v>
                </c:pt>
                <c:pt idx="5">
                  <c:v>0.44375315799222265</c:v>
                </c:pt>
              </c:numCache>
            </c:numRef>
          </c:val>
        </c:ser>
        <c:ser>
          <c:idx val="1"/>
          <c:order val="1"/>
          <c:tx>
            <c:strRef>
              <c:f>Sheet1!$R$18</c:f>
              <c:strCache>
                <c:ptCount val="1"/>
                <c:pt idx="0">
                  <c:v>RFP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Sheet1!$S$12:$X$12</c:f>
              <c:strCache>
                <c:ptCount val="6"/>
                <c:pt idx="0">
                  <c:v>pBad (-)</c:v>
                </c:pt>
                <c:pt idx="1">
                  <c:v>K091131 (+)</c:v>
                </c:pt>
                <c:pt idx="2">
                  <c:v>J04450 (+ red)</c:v>
                </c:pt>
                <c:pt idx="3">
                  <c:v>C1</c:v>
                </c:pt>
                <c:pt idx="4">
                  <c:v>C2</c:v>
                </c:pt>
                <c:pt idx="5">
                  <c:v>C3</c:v>
                </c:pt>
              </c:strCache>
            </c:strRef>
          </c:cat>
          <c:val>
            <c:numRef>
              <c:f>Sheet1!$S$18:$X$18</c:f>
              <c:numCache>
                <c:formatCode>General</c:formatCode>
                <c:ptCount val="6"/>
                <c:pt idx="0">
                  <c:v>1.7832783269400403E-3</c:v>
                </c:pt>
                <c:pt idx="1">
                  <c:v>1.7195788250113796E-3</c:v>
                </c:pt>
                <c:pt idx="2">
                  <c:v>1</c:v>
                </c:pt>
                <c:pt idx="3">
                  <c:v>1.265736073971813E-3</c:v>
                </c:pt>
                <c:pt idx="4">
                  <c:v>1.7375169518836424E-3</c:v>
                </c:pt>
                <c:pt idx="5">
                  <c:v>1.2139435713039068E-3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345088"/>
        <c:axId val="28346624"/>
      </c:barChart>
      <c:catAx>
        <c:axId val="28345088"/>
        <c:scaling>
          <c:orientation val="minMax"/>
        </c:scaling>
        <c:delete val="0"/>
        <c:axPos val="b"/>
        <c:majorTickMark val="out"/>
        <c:minorTickMark val="none"/>
        <c:tickLblPos val="nextTo"/>
        <c:crossAx val="28346624"/>
        <c:crosses val="autoZero"/>
        <c:auto val="1"/>
        <c:lblAlgn val="ctr"/>
        <c:lblOffset val="100"/>
        <c:noMultiLvlLbl val="0"/>
      </c:catAx>
      <c:valAx>
        <c:axId val="28346624"/>
        <c:scaling>
          <c:orientation val="minMax"/>
          <c:max val="1.05"/>
          <c:min val="-0.15000000000000002"/>
        </c:scaling>
        <c:delete val="0"/>
        <c:axPos val="l"/>
        <c:numFmt formatCode="General" sourceLinked="1"/>
        <c:majorTickMark val="out"/>
        <c:minorTickMark val="none"/>
        <c:tickLblPos val="nextTo"/>
        <c:crossAx val="2834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0.45556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1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A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0.65741</cdr:x>
      <cdr:y>0.1852</cdr:y>
    </cdr:from>
    <cdr:to>
      <cdr:x>0.92593</cdr:x>
      <cdr:y>0.2872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10200" y="838200"/>
          <a:ext cx="2209813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K and C plates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0.18519</cdr:x>
      <cdr:y>0.9765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31" y="3936999"/>
          <a:ext cx="787369" cy="4826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-</a:t>
          </a:r>
          <a:r>
            <a:rPr lang="en-US" sz="1100" dirty="0" smtClean="0"/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control</a:t>
          </a:r>
          <a:endParaRPr lang="en-US" sz="14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0.0463</cdr:x>
      <cdr:y>0.90915</cdr:y>
    </cdr:from>
    <cdr:to>
      <cdr:x>0.12963</cdr:x>
      <cdr:y>0.9765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" y="41148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0.06481</cdr:x>
      <cdr:y>0.84181</cdr:y>
    </cdr:from>
    <cdr:to>
      <cdr:x>0.98148</cdr:x>
      <cdr:y>0.84181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33400" y="38100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0.08333</cdr:x>
      <cdr:y>0.85865</cdr:y>
    </cdr:from>
    <cdr:to>
      <cdr:x>0.16667</cdr:x>
      <cdr:y>0.92599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" y="38862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0.62963</cdr:x>
      <cdr:y>0.35356</cdr:y>
    </cdr:from>
    <cdr:to>
      <cdr:x>0.89815</cdr:x>
      <cdr:y>0.43516</cdr:y>
    </cdr:to>
    <cdr:sp macro="" textlink="">
      <cdr:nvSpPr>
        <cdr:cNvPr id="4" name="TextBox 8"/>
        <cdr:cNvSpPr txBox="1"/>
      </cdr:nvSpPr>
      <cdr:spPr>
        <a:xfrm xmlns:a="http://schemas.openxmlformats.org/drawingml/2006/main">
          <a:off x="5181600" y="1600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K and A plates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0.08333</cdr:x>
      <cdr:y>0.70712</cdr:y>
    </cdr:from>
    <cdr:to>
      <cdr:x>1</cdr:x>
      <cdr:y>0.70712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685800" y="32004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0.66667</cdr:x>
      <cdr:y>0.1852</cdr:y>
    </cdr:from>
    <cdr:to>
      <cdr:x>0.93519</cdr:x>
      <cdr:y>0.2668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5486400" y="838200"/>
          <a:ext cx="22098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K and C plates</a:t>
          </a:r>
          <a:endParaRPr lang="en-US" dirty="0"/>
        </a:p>
      </cdr:txBody>
    </cdr:sp>
  </cdr:relSizeAnchor>
  <cdr:relSizeAnchor xmlns:cdr="http://schemas.openxmlformats.org/drawingml/2006/chartDrawing">
    <cdr:from>
      <cdr:x>0.08951</cdr:x>
      <cdr:y>0.86987</cdr:y>
    </cdr:from>
    <cdr:to>
      <cdr:x>0.17284</cdr:x>
      <cdr:y>0.93721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6600" y="3937000"/>
          <a:ext cx="685800" cy="3048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- control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0.08333</cdr:x>
      <cdr:y>0.65661</cdr:y>
    </cdr:from>
    <cdr:to>
      <cdr:x>1</cdr:x>
      <cdr:y>0.65661</cdr:y>
    </cdr:to>
    <cdr:cxnSp macro="">
      <cdr:nvCxnSpPr>
        <cdr:cNvPr id="4" name="Straight Connector 3"/>
        <cdr:cNvCxnSpPr/>
      </cdr:nvCxnSpPr>
      <cdr:spPr>
        <a:xfrm xmlns:a="http://schemas.openxmlformats.org/drawingml/2006/main">
          <a:off x="685800" y="2971800"/>
          <a:ext cx="75438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8A8FF-2292-425A-92F5-ADB13B7FE2DB}" type="datetimeFigureOut">
              <a:rPr lang="en-US" smtClean="0"/>
              <a:t>07/23/2012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968B-80A2-4A6A-8A91-D227A1E61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968B-80A2-4A6A-8A91-D227A1E61C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16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4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1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5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3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5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D857-31AD-4C17-8EB4-A40D8E1B9A45}" type="datetimeFigureOut">
              <a:rPr lang="en-US" smtClean="0"/>
              <a:pPr/>
              <a:t>07/23/2012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DB80-1A75-4F2D-93B3-E81BE149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CRISPR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Caroline </a:t>
            </a:r>
            <a:r>
              <a:rPr lang="en-US" dirty="0" err="1" smtClean="0"/>
              <a:t>Vrana</a:t>
            </a:r>
            <a:endParaRPr lang="en-US" dirty="0" smtClean="0"/>
          </a:p>
          <a:p>
            <a:r>
              <a:rPr lang="en-US" dirty="0" smtClean="0"/>
              <a:t>Davidson College </a:t>
            </a:r>
          </a:p>
          <a:p>
            <a:r>
              <a:rPr lang="en-US" dirty="0" smtClean="0"/>
              <a:t>Synthetic Biology</a:t>
            </a:r>
          </a:p>
          <a:p>
            <a:r>
              <a:rPr lang="en-US" dirty="0" smtClean="0"/>
              <a:t>Summer 2012</a:t>
            </a:r>
          </a:p>
        </p:txBody>
      </p:sp>
    </p:spTree>
    <p:extLst>
      <p:ext uri="{BB962C8B-B14F-4D97-AF65-F5344CB8AC3E}">
        <p14:creationId xmlns:p14="http://schemas.microsoft.com/office/powerpoint/2010/main" val="277208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GFP and RFP in pSB4C8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5463572"/>
              </p:ext>
            </p:extLst>
          </p:nvPr>
        </p:nvGraphicFramePr>
        <p:xfrm>
          <a:off x="4572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green fluorescence (only red)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real green fluorescence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synthesized CRISPR System </a:t>
            </a:r>
            <a:r>
              <a:rPr lang="en-US" dirty="0" smtClean="0">
                <a:sym typeface="Wingdings" pitchFamily="2" charset="2"/>
              </a:rPr>
              <a:t> didn’t destroy GFP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Re-do experiment  more colonies to screen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Put into modular selection mechanism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73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2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</a:t>
            </a:r>
          </a:p>
          <a:p>
            <a:pPr lvl="1"/>
            <a:r>
              <a:rPr lang="en-US" b="1" dirty="0"/>
              <a:t>C</a:t>
            </a:r>
            <a:r>
              <a:rPr lang="en-US" dirty="0"/>
              <a:t>lustered </a:t>
            </a:r>
            <a:r>
              <a:rPr lang="en-US" b="1" dirty="0"/>
              <a:t>R</a:t>
            </a:r>
            <a:r>
              <a:rPr lang="en-US" dirty="0"/>
              <a:t>egularly </a:t>
            </a:r>
            <a:r>
              <a:rPr lang="en-US" b="1" dirty="0"/>
              <a:t>I</a:t>
            </a:r>
            <a:r>
              <a:rPr lang="en-US" dirty="0"/>
              <a:t>nterspaced </a:t>
            </a:r>
            <a:r>
              <a:rPr lang="en-US" b="1" dirty="0"/>
              <a:t>S</a:t>
            </a:r>
            <a:r>
              <a:rPr lang="en-US" dirty="0"/>
              <a:t>hort </a:t>
            </a:r>
            <a:r>
              <a:rPr lang="en-US" b="1" dirty="0"/>
              <a:t>P</a:t>
            </a:r>
            <a:r>
              <a:rPr lang="en-US" dirty="0"/>
              <a:t>alindromic </a:t>
            </a:r>
            <a:r>
              <a:rPr lang="en-US" b="1" dirty="0" smtClean="0"/>
              <a:t>R</a:t>
            </a:r>
            <a:r>
              <a:rPr lang="en-US" dirty="0" smtClean="0"/>
              <a:t>epeats</a:t>
            </a:r>
          </a:p>
          <a:p>
            <a:r>
              <a:rPr lang="en-US" dirty="0" smtClean="0"/>
              <a:t>Functions as the prokaryotic “immune system” </a:t>
            </a:r>
          </a:p>
          <a:p>
            <a:r>
              <a:rPr lang="en-US" dirty="0" smtClean="0"/>
              <a:t>Found first in </a:t>
            </a:r>
            <a:r>
              <a:rPr lang="en-US" i="1" dirty="0" err="1" smtClean="0"/>
              <a:t>E.coli</a:t>
            </a:r>
            <a:r>
              <a:rPr lang="en-US" dirty="0" smtClean="0"/>
              <a:t> in 1987</a:t>
            </a:r>
          </a:p>
          <a:p>
            <a:r>
              <a:rPr lang="en-US" dirty="0" smtClean="0"/>
              <a:t>Found in 90% of </a:t>
            </a:r>
            <a:r>
              <a:rPr lang="en-US" dirty="0" err="1" smtClean="0"/>
              <a:t>archaea</a:t>
            </a:r>
            <a:r>
              <a:rPr lang="en-US" dirty="0" smtClean="0"/>
              <a:t> and 40% of bacteria tested so far</a:t>
            </a:r>
          </a:p>
          <a:p>
            <a:pPr marL="41148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72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r>
              <a:rPr lang="en-US" dirty="0" smtClean="0"/>
              <a:t>CRISPR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56208"/>
            <a:ext cx="5257800" cy="4258818"/>
          </a:xfrm>
        </p:spPr>
      </p:pic>
      <p:sp>
        <p:nvSpPr>
          <p:cNvPr id="3" name="TextBox 2"/>
          <p:cNvSpPr txBox="1"/>
          <p:nvPr/>
        </p:nvSpPr>
        <p:spPr>
          <a:xfrm>
            <a:off x="1326472" y="5910763"/>
            <a:ext cx="228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www.wikipedia.org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45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" y="16002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turnaround time for synthetic CRISPR sequence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Sent off sequence to be synthesized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meantime…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Simplified the sequence to only 1 target spacer and 2 CRISPR repeats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Assembling sequence on my own from overlapping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7" y="1679543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3476"/>
            <a:ext cx="5791200" cy="13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31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066800"/>
          </a:xfrm>
        </p:spPr>
        <p:txBody>
          <a:bodyPr/>
          <a:lstStyle/>
          <a:p>
            <a:r>
              <a:rPr lang="en-US" dirty="0" smtClean="0"/>
              <a:t>Simplified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Includes:</a:t>
            </a:r>
          </a:p>
          <a:p>
            <a:pPr lvl="1"/>
            <a:r>
              <a:rPr lang="en-US" dirty="0" err="1" smtClean="0"/>
              <a:t>BioBrick</a:t>
            </a:r>
            <a:r>
              <a:rPr lang="en-US" dirty="0" smtClean="0"/>
              <a:t> prefix and suffix</a:t>
            </a:r>
          </a:p>
          <a:p>
            <a:pPr lvl="1"/>
            <a:r>
              <a:rPr lang="en-US" dirty="0" smtClean="0"/>
              <a:t>Leader sequence (in lieu of promoter)</a:t>
            </a:r>
          </a:p>
          <a:p>
            <a:pPr lvl="1"/>
            <a:r>
              <a:rPr lang="en-US" dirty="0" smtClean="0"/>
              <a:t>CRISPR repeats</a:t>
            </a:r>
          </a:p>
          <a:p>
            <a:pPr lvl="1"/>
            <a:r>
              <a:rPr lang="en-US" dirty="0" smtClean="0"/>
              <a:t>GFP target spacer</a:t>
            </a:r>
          </a:p>
          <a:p>
            <a:pPr lvl="1"/>
            <a:r>
              <a:rPr lang="en-US" dirty="0" err="1" smtClean="0"/>
              <a:t>BamHI</a:t>
            </a:r>
            <a:r>
              <a:rPr lang="en-US" dirty="0" smtClean="0"/>
              <a:t> recognition site </a:t>
            </a:r>
            <a:r>
              <a:rPr lang="en-US" dirty="0" smtClean="0">
                <a:sym typeface="Wingdings" pitchFamily="2" charset="2"/>
              </a:rPr>
              <a:t> for expanding the sequence in the future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47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Co-transform </a:t>
            </a:r>
            <a:r>
              <a:rPr lang="en-US" dirty="0" err="1" smtClean="0"/>
              <a:t>E.coli</a:t>
            </a:r>
            <a:r>
              <a:rPr lang="en-US" dirty="0" smtClean="0"/>
              <a:t> cells with 2 plasmids</a:t>
            </a:r>
          </a:p>
          <a:p>
            <a:pPr lvl="1"/>
            <a:r>
              <a:rPr lang="en-US" dirty="0" smtClean="0"/>
              <a:t>1. Synthetic </a:t>
            </a:r>
            <a:r>
              <a:rPr lang="en-US" dirty="0"/>
              <a:t>CRISPR sequence in </a:t>
            </a:r>
            <a:r>
              <a:rPr lang="en-US" dirty="0" err="1"/>
              <a:t>Kan</a:t>
            </a:r>
            <a:r>
              <a:rPr lang="en-US" dirty="0"/>
              <a:t> plasmid</a:t>
            </a:r>
          </a:p>
          <a:p>
            <a:pPr lvl="1"/>
            <a:r>
              <a:rPr lang="en-US" dirty="0" smtClean="0"/>
              <a:t>2. A </a:t>
            </a:r>
            <a:r>
              <a:rPr lang="en-US" dirty="0"/>
              <a:t>target </a:t>
            </a:r>
            <a:r>
              <a:rPr lang="en-US" dirty="0" smtClean="0"/>
              <a:t>plasmid (including target spacer of GFP and/or </a:t>
            </a:r>
            <a:r>
              <a:rPr lang="en-US" dirty="0" err="1" smtClean="0"/>
              <a:t>AmpR</a:t>
            </a:r>
            <a:r>
              <a:rPr lang="en-US" dirty="0" smtClean="0"/>
              <a:t>)</a:t>
            </a:r>
          </a:p>
          <a:p>
            <a:r>
              <a:rPr lang="en-US" dirty="0" smtClean="0"/>
              <a:t>Have the CRISPR plasmid destroy the target plasmid</a:t>
            </a:r>
            <a:r>
              <a:rPr lang="en-US" dirty="0" smtClean="0">
                <a:sym typeface="Wingdings" pitchFamily="2" charset="2"/>
              </a:rPr>
              <a:t> destroying the ampicillin resistance</a:t>
            </a:r>
            <a:endParaRPr lang="en-US" dirty="0" smtClean="0"/>
          </a:p>
          <a:p>
            <a:r>
              <a:rPr lang="en-US" dirty="0" smtClean="0"/>
              <a:t>Assess growth (or lack of growth)</a:t>
            </a:r>
          </a:p>
          <a:p>
            <a:pPr marL="41148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11480" lvl="1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35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Non-promoter gene regulation</a:t>
            </a:r>
          </a:p>
          <a:p>
            <a:endParaRPr lang="en-US" dirty="0"/>
          </a:p>
          <a:p>
            <a:r>
              <a:rPr lang="en-US" dirty="0" smtClean="0"/>
              <a:t>Modular Selection Mechanism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89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Non-CRISPR plasmid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Ligating different combinations of inserts/plasmids</a:t>
            </a:r>
          </a:p>
          <a:p>
            <a:pPr lvl="1"/>
            <a:r>
              <a:rPr lang="en-US" dirty="0" smtClean="0"/>
              <a:t>GFP in non-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RFP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r>
              <a:rPr lang="en-US" dirty="0" smtClean="0"/>
              <a:t>GFP in </a:t>
            </a:r>
            <a:r>
              <a:rPr lang="en-US" dirty="0" err="1" smtClean="0"/>
              <a:t>AmpR</a:t>
            </a:r>
            <a:r>
              <a:rPr lang="en-US" dirty="0" smtClean="0"/>
              <a:t> plasmid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066800"/>
          </a:xfrm>
        </p:spPr>
        <p:txBody>
          <a:bodyPr/>
          <a:lstStyle/>
          <a:p>
            <a:r>
              <a:rPr lang="en-US" dirty="0" smtClean="0"/>
              <a:t>Ligations/Transformations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83" y="3285285"/>
            <a:ext cx="402371" cy="47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3200400" y="3352800"/>
            <a:ext cx="1905000" cy="1524000"/>
          </a:xfrm>
          <a:prstGeom prst="donut">
            <a:avLst>
              <a:gd name="adj" fmla="val 343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694678" y="2590800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2878" y="2667000"/>
            <a:ext cx="838200" cy="533400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3492" y="26603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21476" y="3251549"/>
            <a:ext cx="1295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301101" y="2933700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565647" y="3640214"/>
            <a:ext cx="533400" cy="540041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5181600" y="4038600"/>
            <a:ext cx="1143000" cy="14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nut 12"/>
          <p:cNvSpPr/>
          <p:nvPr/>
        </p:nvSpPr>
        <p:spPr>
          <a:xfrm>
            <a:off x="6553200" y="3498558"/>
            <a:ext cx="1905000" cy="1530641"/>
          </a:xfrm>
          <a:prstGeom prst="donut">
            <a:avLst>
              <a:gd name="adj" fmla="val 381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>
            <a:off x="757192" y="3932167"/>
            <a:ext cx="381000" cy="457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95392" y="4008367"/>
            <a:ext cx="838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709323" y="39761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FP</a:t>
            </a:r>
            <a:endParaRPr lang="en-US" dirty="0"/>
          </a:p>
        </p:txBody>
      </p:sp>
      <p:sp>
        <p:nvSpPr>
          <p:cNvPr id="26" name="Minus 25"/>
          <p:cNvSpPr/>
          <p:nvPr/>
        </p:nvSpPr>
        <p:spPr>
          <a:xfrm>
            <a:off x="376192" y="4263878"/>
            <a:ext cx="2514600" cy="908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5442" y="3289085"/>
            <a:ext cx="716558" cy="4958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1397" y="3406293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GOI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1482" y="33447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1482" y="4692134"/>
            <a:ext cx="580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4" name="Minus 13"/>
          <p:cNvSpPr/>
          <p:nvPr/>
        </p:nvSpPr>
        <p:spPr>
          <a:xfrm>
            <a:off x="314971" y="5387340"/>
            <a:ext cx="2413247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03117" y="5246132"/>
            <a:ext cx="1319814" cy="46886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86958" y="5295900"/>
            <a:ext cx="95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980982" y="2801418"/>
            <a:ext cx="381000" cy="355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075678" y="4114800"/>
            <a:ext cx="434636" cy="361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39000" y="3352800"/>
            <a:ext cx="350242" cy="3612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b="1" dirty="0" smtClean="0"/>
              <a:t>INSERTS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J04450 (RFP)</a:t>
            </a:r>
          </a:p>
          <a:p>
            <a:pPr marL="41148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K091131 (GFP)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CRISPR sequence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PLASMIDS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pSB1A8</a:t>
            </a:r>
          </a:p>
          <a:p>
            <a:endParaRPr lang="en-US" dirty="0" smtClean="0"/>
          </a:p>
          <a:p>
            <a:r>
              <a:rPr lang="en-US" dirty="0" smtClean="0"/>
              <a:t>pSB4A8</a:t>
            </a:r>
          </a:p>
          <a:p>
            <a:endParaRPr lang="en-US" dirty="0" smtClean="0"/>
          </a:p>
          <a:p>
            <a:r>
              <a:rPr lang="en-US" dirty="0" smtClean="0"/>
              <a:t>pSB1C8</a:t>
            </a:r>
          </a:p>
          <a:p>
            <a:endParaRPr lang="en-US" dirty="0" smtClean="0"/>
          </a:p>
          <a:p>
            <a:r>
              <a:rPr lang="en-US" dirty="0" smtClean="0"/>
              <a:t>pSB4C8</a:t>
            </a:r>
          </a:p>
          <a:p>
            <a:endParaRPr lang="en-US" dirty="0"/>
          </a:p>
          <a:p>
            <a:r>
              <a:rPr lang="en-US" dirty="0" smtClean="0"/>
              <a:t>pSB1K8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Inserts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K091131</a:t>
            </a:r>
          </a:p>
          <a:p>
            <a:pPr lvl="1"/>
            <a:r>
              <a:rPr lang="en-US" dirty="0" smtClean="0"/>
              <a:t>pLacIQ1 + RBS + GFP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J04450</a:t>
            </a:r>
          </a:p>
          <a:p>
            <a:pPr lvl="1"/>
            <a:r>
              <a:rPr lang="en-US" dirty="0" err="1" smtClean="0"/>
              <a:t>pLacI</a:t>
            </a:r>
            <a:r>
              <a:rPr lang="en-US" dirty="0" smtClean="0"/>
              <a:t> + RBS + RFP + TT</a:t>
            </a:r>
          </a:p>
          <a:p>
            <a:pPr lvl="1"/>
            <a:r>
              <a:rPr lang="en-US" dirty="0" smtClean="0"/>
              <a:t>Originally in pSB1A2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65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Parts-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J119043</a:t>
            </a:r>
          </a:p>
          <a:p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J119048</a:t>
            </a:r>
          </a:p>
          <a:p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J119045</a:t>
            </a:r>
          </a:p>
          <a:p>
            <a:r>
              <a:rPr lang="en-US" dirty="0" smtClean="0"/>
              <a:t>pSB4C8</a:t>
            </a:r>
          </a:p>
          <a:p>
            <a:pPr lvl="1"/>
            <a:r>
              <a:rPr lang="en-US" dirty="0" smtClean="0"/>
              <a:t>J119049</a:t>
            </a:r>
          </a:p>
          <a:p>
            <a:r>
              <a:rPr lang="en-US" dirty="0" smtClean="0"/>
              <a:t>pSB1K8</a:t>
            </a:r>
          </a:p>
          <a:p>
            <a:pPr lvl="1"/>
            <a:r>
              <a:rPr lang="en-US" dirty="0" smtClean="0"/>
              <a:t>J119046</a:t>
            </a:r>
          </a:p>
          <a:p>
            <a:pPr lvl="1"/>
            <a:r>
              <a:rPr lang="en-US" dirty="0" smtClean="0"/>
              <a:t>Cloning CRISPR sequence into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in Amp plasmids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3113484" cy="4151312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 and pSB1A8</a:t>
            </a:r>
          </a:p>
          <a:p>
            <a:pPr lvl="1"/>
            <a:r>
              <a:rPr lang="en-US" dirty="0" smtClean="0"/>
              <a:t>Some larger than negative control</a:t>
            </a:r>
          </a:p>
          <a:p>
            <a:pPr lvl="1"/>
            <a:r>
              <a:rPr lang="en-US" dirty="0" smtClean="0"/>
              <a:t>Sent off MP DNA of 2 colonies to be sequence verified </a:t>
            </a:r>
          </a:p>
          <a:p>
            <a:pPr lvl="1"/>
            <a:r>
              <a:rPr lang="en-US" dirty="0" smtClean="0"/>
              <a:t>Ligation worked</a:t>
            </a:r>
          </a:p>
          <a:p>
            <a:r>
              <a:rPr lang="en-US" dirty="0" smtClean="0"/>
              <a:t>GFP and pSB4A8</a:t>
            </a:r>
          </a:p>
          <a:p>
            <a:pPr lvl="1"/>
            <a:r>
              <a:rPr lang="en-US" dirty="0" smtClean="0"/>
              <a:t>Experimental wells larger than negative control</a:t>
            </a:r>
          </a:p>
          <a:p>
            <a:pPr lvl="1"/>
            <a:r>
              <a:rPr lang="en-US" dirty="0" smtClean="0"/>
              <a:t>Sent off 2 colonies to be sequence verified</a:t>
            </a:r>
          </a:p>
          <a:p>
            <a:pPr lvl="1"/>
            <a:r>
              <a:rPr lang="en-US" dirty="0" smtClean="0"/>
              <a:t>Ligation worked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GFP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sequence verification of ligations-</a:t>
            </a:r>
          </a:p>
          <a:p>
            <a:pPr lvl="1"/>
            <a:r>
              <a:rPr lang="en-US" dirty="0" smtClean="0"/>
              <a:t>Found 35 </a:t>
            </a:r>
            <a:r>
              <a:rPr lang="en-US" dirty="0" err="1" smtClean="0"/>
              <a:t>bp</a:t>
            </a:r>
            <a:r>
              <a:rPr lang="en-US" dirty="0" smtClean="0"/>
              <a:t> spontaneous insertion mutation</a:t>
            </a:r>
          </a:p>
          <a:p>
            <a:pPr lvl="1"/>
            <a:r>
              <a:rPr lang="en-US" dirty="0" smtClean="0"/>
              <a:t>Has been documented in the promoter before  </a:t>
            </a:r>
          </a:p>
          <a:p>
            <a:pPr lvl="1"/>
            <a:r>
              <a:rPr lang="en-US" dirty="0" smtClean="0"/>
              <a:t>Will still work </a:t>
            </a:r>
            <a:r>
              <a:rPr lang="en-US" dirty="0" smtClean="0">
                <a:sym typeface="Wingdings" pitchFamily="2" charset="2"/>
              </a:rPr>
              <a:t> but not as bright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05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pSB4A8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2344936" cy="312658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Some colonies were visibly red</a:t>
            </a:r>
          </a:p>
          <a:p>
            <a:r>
              <a:rPr lang="en-US" dirty="0" smtClean="0"/>
              <a:t>Colony PCR results</a:t>
            </a:r>
          </a:p>
          <a:p>
            <a:pPr lvl="1"/>
            <a:r>
              <a:rPr lang="en-US" dirty="0" smtClean="0"/>
              <a:t>Experimental DNA larger than negative control</a:t>
            </a:r>
          </a:p>
          <a:p>
            <a:pPr lvl="1"/>
            <a:r>
              <a:rPr lang="en-US" dirty="0" smtClean="0"/>
              <a:t>Sent off DNA from 2 colonies to be sequence verified</a:t>
            </a:r>
          </a:p>
          <a:p>
            <a:pPr lvl="1"/>
            <a:r>
              <a:rPr lang="en-US" dirty="0" smtClean="0"/>
              <a:t>Ligation worked</a:t>
            </a:r>
          </a:p>
        </p:txBody>
      </p:sp>
    </p:spTree>
    <p:extLst>
      <p:ext uri="{BB962C8B-B14F-4D97-AF65-F5344CB8AC3E}">
        <p14:creationId xmlns:p14="http://schemas.microsoft.com/office/powerpoint/2010/main" val="36528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and pSB1A8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colonies glowed visibly red </a:t>
            </a:r>
            <a:r>
              <a:rPr lang="en-US" dirty="0" smtClean="0">
                <a:sym typeface="Wingdings" pitchFamily="2" charset="2"/>
              </a:rPr>
              <a:t> no need to do colony PCR and sequence verification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Ligation worked</a:t>
            </a:r>
          </a:p>
          <a:p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2AV05ESN\photo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9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5" name="Content Placeholder 4" descr="IMG_266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Cells grown from glycerol stocks of RFP and pSB1C8</a:t>
            </a:r>
          </a:p>
          <a:p>
            <a:r>
              <a:rPr lang="en-US" dirty="0" smtClean="0"/>
              <a:t>Ligation worked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1" y="6858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Full version CRISPR sequence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1400" dirty="0" smtClean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>
                <a:solidFill>
                  <a:prstClr val="black"/>
                </a:solidFill>
              </a:rPr>
              <a:t>	</a:t>
            </a:r>
            <a:r>
              <a:rPr lang="en-US" sz="1400" dirty="0" smtClean="0">
                <a:solidFill>
                  <a:prstClr val="black"/>
                </a:solidFill>
              </a:rPr>
              <a:t>Yellow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BioBrick</a:t>
            </a:r>
            <a:r>
              <a:rPr lang="en-US" sz="1400" dirty="0">
                <a:solidFill>
                  <a:prstClr val="black"/>
                </a:solidFill>
              </a:rPr>
              <a:t> prefix and suffix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Blue</a:t>
            </a:r>
            <a:r>
              <a:rPr lang="en-US" sz="1400" dirty="0">
                <a:solidFill>
                  <a:prstClr val="black"/>
                </a:solidFill>
              </a:rPr>
              <a:t>= leader sequence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Pink</a:t>
            </a:r>
            <a:r>
              <a:rPr lang="en-US" sz="1400" dirty="0">
                <a:solidFill>
                  <a:prstClr val="black"/>
                </a:solidFill>
              </a:rPr>
              <a:t>= CRISPR repeat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Greens</a:t>
            </a:r>
            <a:r>
              <a:rPr lang="en-US" sz="1400" dirty="0">
                <a:solidFill>
                  <a:prstClr val="black"/>
                </a:solidFill>
              </a:rPr>
              <a:t>= GFP target spacer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400" dirty="0" smtClean="0">
                <a:solidFill>
                  <a:prstClr val="black"/>
                </a:solidFill>
              </a:rPr>
              <a:t>	Reds</a:t>
            </a:r>
            <a:r>
              <a:rPr lang="en-US" sz="1400" dirty="0">
                <a:solidFill>
                  <a:prstClr val="black"/>
                </a:solidFill>
              </a:rPr>
              <a:t>= </a:t>
            </a:r>
            <a:r>
              <a:rPr lang="en-US" sz="1400" dirty="0" err="1">
                <a:solidFill>
                  <a:prstClr val="black"/>
                </a:solidFill>
              </a:rPr>
              <a:t>AmpR</a:t>
            </a:r>
            <a:r>
              <a:rPr lang="en-US" sz="1400" dirty="0">
                <a:solidFill>
                  <a:prstClr val="black"/>
                </a:solidFill>
              </a:rPr>
              <a:t> target spacer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29" y="1600200"/>
            <a:ext cx="7603207" cy="3588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9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Colony PCR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Most of the colonies are larger than negative control</a:t>
            </a:r>
          </a:p>
          <a:p>
            <a:endParaRPr lang="en-US" dirty="0"/>
          </a:p>
          <a:p>
            <a:r>
              <a:rPr lang="en-US" dirty="0" smtClean="0"/>
              <a:t>Both red and green fluorescent colonies in later experiments</a:t>
            </a:r>
          </a:p>
          <a:p>
            <a:r>
              <a:rPr lang="en-US" dirty="0" smtClean="0"/>
              <a:t>Ligation worked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cavrana\AppData\Local\Microsoft\Windows\Temporary Internet Files\Content.Outlook\AGZG1R03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t="4072" b="4969"/>
          <a:stretch/>
        </p:blipFill>
        <p:spPr bwMode="auto">
          <a:xfrm rot="5400000">
            <a:off x="641241" y="3397359"/>
            <a:ext cx="3395136" cy="2848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53210" y="2590800"/>
            <a:ext cx="556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Neg. control</a:t>
            </a:r>
            <a:endParaRPr lang="en-US" sz="1000" dirty="0"/>
          </a:p>
        </p:txBody>
      </p:sp>
      <p:sp>
        <p:nvSpPr>
          <p:cNvPr id="7" name="Down Arrow 6"/>
          <p:cNvSpPr/>
          <p:nvPr/>
        </p:nvSpPr>
        <p:spPr>
          <a:xfrm>
            <a:off x="3429000" y="2975927"/>
            <a:ext cx="45719" cy="1332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3733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GFP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8213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Ligations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 possible combinations successfully ligated</a:t>
            </a:r>
          </a:p>
          <a:p>
            <a:r>
              <a:rPr lang="en-US" dirty="0" smtClean="0"/>
              <a:t>Glycerol stocks made and located in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Problems with </a:t>
            </a:r>
            <a:r>
              <a:rPr lang="en-US" dirty="0" err="1" smtClean="0"/>
              <a:t>Cloramphenicol</a:t>
            </a:r>
            <a:r>
              <a:rPr lang="en-US" dirty="0" smtClean="0"/>
              <a:t> plasmids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GFP and RFP in pSB4C8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RFP in pSB1C8</a:t>
            </a:r>
            <a:endParaRPr lang="en-US" dirty="0"/>
          </a:p>
        </p:txBody>
      </p:sp>
      <p:pic>
        <p:nvPicPr>
          <p:cNvPr id="2050" name="Picture 2" descr="C:\Users\cavrana\AppData\Local\Microsoft\Windows\Temporary Internet Files\Content.Outlook\AGZG1R03\photo (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0334" b="17382"/>
          <a:stretch/>
        </p:blipFill>
        <p:spPr bwMode="auto">
          <a:xfrm rot="5400000">
            <a:off x="268219" y="3671985"/>
            <a:ext cx="322916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avrana\AppData\Local\Microsoft\Windows\Temporary Internet Files\Content.Outlook\AGZG1R03\photo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3552" b="10633"/>
          <a:stretch/>
        </p:blipFill>
        <p:spPr bwMode="auto">
          <a:xfrm rot="5400000">
            <a:off x="4401105" y="3597676"/>
            <a:ext cx="3839592" cy="268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70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Oligos</a:t>
            </a:r>
            <a:r>
              <a:rPr lang="en-US" dirty="0" smtClean="0"/>
              <a:t> arrived on 7/6/12</a:t>
            </a:r>
          </a:p>
          <a:p>
            <a:r>
              <a:rPr lang="en-US" dirty="0" smtClean="0"/>
              <a:t>Assembled by boiling</a:t>
            </a:r>
          </a:p>
          <a:p>
            <a:r>
              <a:rPr lang="en-US" dirty="0" err="1" smtClean="0"/>
              <a:t>Ligated</a:t>
            </a:r>
            <a:r>
              <a:rPr lang="en-US" dirty="0" smtClean="0"/>
              <a:t> CRISPR sequence into pSB1K8 plasmid</a:t>
            </a:r>
          </a:p>
          <a:p>
            <a:r>
              <a:rPr lang="en-US" dirty="0" smtClean="0"/>
              <a:t>Did colony PCR on 12 colonies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Colony PCR of CRISPR sequence</a:t>
            </a:r>
            <a:endParaRPr lang="en-US" dirty="0"/>
          </a:p>
        </p:txBody>
      </p:sp>
      <p:pic>
        <p:nvPicPr>
          <p:cNvPr id="7" name="Content Placeholder 6" descr="colony PCR CRISPR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362" r="-9362"/>
          <a:stretch>
            <a:fillRect/>
          </a:stretch>
        </p:blipFill>
        <p:spPr>
          <a:xfrm>
            <a:off x="457200" y="213360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colony seems to be the right length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3352800" y="3784847"/>
            <a:ext cx="304800" cy="30480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verification of CRISPR</a:t>
            </a:r>
            <a:endParaRPr lang="en-US" dirty="0"/>
          </a:p>
        </p:txBody>
      </p:sp>
      <p:pic>
        <p:nvPicPr>
          <p:cNvPr id="5" name="Content Placeholder 4" descr="Length verification of CRISPR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7551" y="1600200"/>
            <a:ext cx="3397897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Length verification of the one colony PCR product</a:t>
            </a:r>
          </a:p>
          <a:p>
            <a:r>
              <a:rPr lang="en-US" dirty="0" smtClean="0"/>
              <a:t>Small smear of band seems to be right length (around 240)</a:t>
            </a:r>
          </a:p>
        </p:txBody>
      </p:sp>
      <p:sp>
        <p:nvSpPr>
          <p:cNvPr id="3" name="Donut 2"/>
          <p:cNvSpPr/>
          <p:nvPr/>
        </p:nvSpPr>
        <p:spPr>
          <a:xfrm>
            <a:off x="2057400" y="3684233"/>
            <a:ext cx="381000" cy="316637"/>
          </a:xfrm>
          <a:prstGeom prst="donut">
            <a:avLst>
              <a:gd name="adj" fmla="val 490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CRISPR Experiment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Cotransformations</a:t>
            </a:r>
            <a:endParaRPr lang="en-US" dirty="0" smtClean="0"/>
          </a:p>
          <a:p>
            <a:r>
              <a:rPr lang="en-US" dirty="0" smtClean="0"/>
              <a:t>4 experimental conditions</a:t>
            </a:r>
          </a:p>
          <a:p>
            <a:pPr lvl="1"/>
            <a:r>
              <a:rPr lang="en-US" dirty="0" smtClean="0"/>
              <a:t>Only the CRISPR sequence</a:t>
            </a:r>
          </a:p>
          <a:p>
            <a:pPr lvl="1"/>
            <a:r>
              <a:rPr lang="en-US" dirty="0" smtClean="0"/>
              <a:t>Only GFP in pSB4A8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 sequence, GFP and RFP in pSB4A8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647" y="303549"/>
            <a:ext cx="3987553" cy="1227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Co-Transformations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24" y="2383029"/>
            <a:ext cx="1999661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nut 3"/>
          <p:cNvSpPr/>
          <p:nvPr/>
        </p:nvSpPr>
        <p:spPr>
          <a:xfrm>
            <a:off x="635124" y="227349"/>
            <a:ext cx="1981200" cy="1676400"/>
          </a:xfrm>
          <a:prstGeom prst="donut">
            <a:avLst>
              <a:gd name="adj" fmla="val 48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1155207" y="74949"/>
            <a:ext cx="304800" cy="457200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1428" y="98623"/>
            <a:ext cx="533400" cy="409852"/>
          </a:xfrm>
          <a:prstGeom prst="rect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16965" y="166825"/>
            <a:ext cx="457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GFP</a:t>
            </a:r>
            <a:endParaRPr lang="en-US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55" y="2257888"/>
            <a:ext cx="323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52476" y="2324563"/>
            <a:ext cx="517863" cy="4095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52476" y="2357513"/>
            <a:ext cx="520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RFP</a:t>
            </a:r>
            <a:endParaRPr lang="en-US" sz="1200" dirty="0"/>
          </a:p>
        </p:txBody>
      </p:sp>
      <p:sp>
        <p:nvSpPr>
          <p:cNvPr id="14" name="Donut 13"/>
          <p:cNvSpPr/>
          <p:nvPr/>
        </p:nvSpPr>
        <p:spPr>
          <a:xfrm>
            <a:off x="2598199" y="1116329"/>
            <a:ext cx="1828800" cy="1465720"/>
          </a:xfrm>
          <a:prstGeom prst="donut">
            <a:avLst>
              <a:gd name="adj" fmla="val 64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7299" y="904398"/>
            <a:ext cx="9906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17299" y="994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CRISPR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5400000">
            <a:off x="3896916" y="2996352"/>
            <a:ext cx="2057400" cy="12406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6916" y="4873734"/>
            <a:ext cx="2057400" cy="17387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657600" y="5419926"/>
            <a:ext cx="1371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Selective Media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60007" y="147309"/>
            <a:ext cx="290004" cy="28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448910" y="2335613"/>
            <a:ext cx="290004" cy="276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0480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Results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229600" cy="4325112"/>
          </a:xfrm>
        </p:spPr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4" name="Picture 3" descr="just CRIS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33500" y="28575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Simplified synthetic CRISPR sequence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67" y="1679543"/>
            <a:ext cx="7925487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6074" y="5223399"/>
            <a:ext cx="609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76200" y="5513033"/>
            <a:ext cx="1066800" cy="1524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6074" y="5666173"/>
            <a:ext cx="609600" cy="353627"/>
          </a:xfrm>
          <a:prstGeom prst="ellipse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290374" y="6019800"/>
            <a:ext cx="381000" cy="304800"/>
          </a:xfrm>
          <a:prstGeom prst="triangle">
            <a:avLst/>
          </a:prstGeom>
          <a:solidFill>
            <a:srgbClr val="519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5717" y="6376752"/>
            <a:ext cx="171450" cy="169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5157926"/>
            <a:ext cx="31600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BioBrick</a:t>
            </a:r>
            <a:r>
              <a:rPr lang="en-US" dirty="0" smtClean="0"/>
              <a:t> ends</a:t>
            </a:r>
          </a:p>
          <a:p>
            <a:r>
              <a:rPr lang="en-US" dirty="0" smtClean="0"/>
              <a:t>Leader Sequence</a:t>
            </a:r>
          </a:p>
          <a:p>
            <a:r>
              <a:rPr lang="en-US" dirty="0" smtClean="0"/>
              <a:t>CRISPR repeat</a:t>
            </a:r>
          </a:p>
          <a:p>
            <a:r>
              <a:rPr lang="en-US" dirty="0" smtClean="0"/>
              <a:t>GFP target spacer</a:t>
            </a:r>
          </a:p>
          <a:p>
            <a:r>
              <a:rPr lang="en-US" dirty="0" err="1" smtClean="0"/>
              <a:t>BamHI</a:t>
            </a:r>
            <a:r>
              <a:rPr lang="en-US" dirty="0" smtClean="0"/>
              <a:t> recognition site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43476"/>
            <a:ext cx="5791200" cy="138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GFP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no growth</a:t>
            </a:r>
            <a:endParaRPr lang="en-US" dirty="0"/>
          </a:p>
        </p:txBody>
      </p:sp>
      <p:pic>
        <p:nvPicPr>
          <p:cNvPr id="4" name="Picture 3" descr="just GFP and RF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95600" y="2971800"/>
            <a:ext cx="2743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pSB1K8, GFP in pSB4A8, RFP in pSB4A8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equal amounts of green and red colonies</a:t>
            </a:r>
          </a:p>
          <a:p>
            <a:r>
              <a:rPr lang="en-US" dirty="0" smtClean="0">
                <a:sym typeface="Wingdings"/>
              </a:rPr>
              <a:t>Results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about equal amounts of green and red colonies</a:t>
            </a:r>
          </a:p>
          <a:p>
            <a:endParaRPr lang="en-US" dirty="0"/>
          </a:p>
        </p:txBody>
      </p:sp>
      <p:pic>
        <p:nvPicPr>
          <p:cNvPr id="4" name="Picture 3" descr="1K8, G and R.jpg"/>
          <p:cNvPicPr>
            <a:picLocks noChangeAspect="1"/>
          </p:cNvPicPr>
          <p:nvPr/>
        </p:nvPicPr>
        <p:blipFill>
          <a:blip r:embed="rId2"/>
          <a:srcRect l="8333"/>
          <a:stretch>
            <a:fillRect/>
          </a:stretch>
        </p:blipFill>
        <p:spPr>
          <a:xfrm rot="10800000">
            <a:off x="2286000" y="3886200"/>
            <a:ext cx="33528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sequence, GFP in pSB4A8, and RFP in pSB4A8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only red colonies</a:t>
            </a:r>
          </a:p>
          <a:p>
            <a:r>
              <a:rPr lang="en-US" dirty="0" smtClean="0">
                <a:sym typeface="Wingdings"/>
              </a:rPr>
              <a:t>Results…</a:t>
            </a:r>
            <a:endParaRPr lang="en-US" dirty="0"/>
          </a:p>
        </p:txBody>
      </p:sp>
      <p:pic>
        <p:nvPicPr>
          <p:cNvPr id="4" name="Picture 3" descr="CRISPR, G and R.jpg"/>
          <p:cNvPicPr>
            <a:picLocks noChangeAspect="1"/>
          </p:cNvPicPr>
          <p:nvPr/>
        </p:nvPicPr>
        <p:blipFill>
          <a:blip r:embed="rId2"/>
          <a:srcRect l="13559" b="565"/>
          <a:stretch>
            <a:fillRect/>
          </a:stretch>
        </p:blipFill>
        <p:spPr>
          <a:xfrm>
            <a:off x="4419600" y="3124200"/>
            <a:ext cx="3429000" cy="2958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1648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CRISPR sequence did not destroy the plasmid containing GFP</a:t>
            </a:r>
          </a:p>
          <a:p>
            <a:endParaRPr lang="en-US" dirty="0"/>
          </a:p>
          <a:p>
            <a:r>
              <a:rPr lang="en-US" dirty="0" smtClean="0"/>
              <a:t>Reason </a:t>
            </a:r>
            <a:r>
              <a:rPr lang="en-US" dirty="0" smtClean="0">
                <a:sym typeface="Wingdings" pitchFamily="2" charset="2"/>
              </a:rPr>
              <a:t> 1 nucleotide missing in the GFP target spacer when compared to the GFP gene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CRISPR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Synthesized sequence from the company came 7/18</a:t>
            </a:r>
          </a:p>
          <a:p>
            <a:r>
              <a:rPr lang="en-US" dirty="0" smtClean="0"/>
              <a:t>New Experiment</a:t>
            </a:r>
          </a:p>
          <a:p>
            <a:pPr lvl="1"/>
            <a:r>
              <a:rPr lang="en-US" dirty="0" smtClean="0"/>
              <a:t>Only GFP and RFP in pSB4A8</a:t>
            </a:r>
          </a:p>
          <a:p>
            <a:pPr lvl="1"/>
            <a:r>
              <a:rPr lang="en-US" dirty="0" smtClean="0"/>
              <a:t>Empty pSB1K8 plasmid, GFP and RFP in pSB4A8</a:t>
            </a:r>
          </a:p>
          <a:p>
            <a:pPr lvl="1"/>
            <a:r>
              <a:rPr lang="en-US" dirty="0" smtClean="0"/>
              <a:t>CRISPR, GFP and RFP in pSB4A8</a:t>
            </a:r>
          </a:p>
          <a:p>
            <a:pPr lvl="1"/>
            <a:r>
              <a:rPr lang="en-US" dirty="0" smtClean="0"/>
              <a:t>CRISPR, GFP and RFP in pSB4C8</a:t>
            </a:r>
          </a:p>
          <a:p>
            <a:r>
              <a:rPr lang="en-US" dirty="0" smtClean="0"/>
              <a:t>The CRISPR should destroy plasmids containing GFP and Ampicillin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GFP and RFP Fluorescence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3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2299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plates only</a:t>
            </a:r>
            <a:endParaRPr 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685800" y="5715000"/>
            <a:ext cx="6858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/>
              <a:t>- control</a:t>
            </a:r>
            <a:endParaRPr lang="en-US" sz="11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5486400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6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</a:t>
            </a:r>
            <a:br>
              <a:rPr lang="en-US" dirty="0" smtClean="0"/>
            </a:br>
            <a:r>
              <a:rPr lang="en-US" dirty="0" smtClean="0"/>
              <a:t> 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39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2397594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 and A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Empty pSB1K8 </a:t>
            </a:r>
            <a:br>
              <a:rPr lang="en-US" dirty="0" smtClean="0"/>
            </a:br>
            <a:r>
              <a:rPr lang="en-US" dirty="0" smtClean="0"/>
              <a:t>GFP and RFP in pSB4C8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02501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10200" y="217622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and C plates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4699245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Ligation combinations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Reporter 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RFP</a:t>
            </a:r>
          </a:p>
          <a:p>
            <a:pPr lvl="1"/>
            <a:r>
              <a:rPr lang="en-US" dirty="0" smtClean="0"/>
              <a:t>pSB1A8</a:t>
            </a:r>
          </a:p>
          <a:p>
            <a:pPr lvl="1"/>
            <a:r>
              <a:rPr lang="en-US" dirty="0" smtClean="0"/>
              <a:t>pSB4A8</a:t>
            </a:r>
          </a:p>
          <a:p>
            <a:pPr lvl="1"/>
            <a:r>
              <a:rPr lang="en-US" dirty="0" smtClean="0"/>
              <a:t>pSB1C8</a:t>
            </a:r>
          </a:p>
          <a:p>
            <a:pPr lvl="1"/>
            <a:r>
              <a:rPr lang="en-US" dirty="0" smtClean="0"/>
              <a:t>pSB4C8</a:t>
            </a:r>
          </a:p>
          <a:p>
            <a:r>
              <a:rPr lang="en-US" dirty="0" smtClean="0"/>
              <a:t>CRISPR</a:t>
            </a:r>
          </a:p>
          <a:p>
            <a:pPr lvl="1"/>
            <a:r>
              <a:rPr lang="en-US" dirty="0" smtClean="0"/>
              <a:t>In pSB1K8</a:t>
            </a:r>
          </a:p>
          <a:p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All ligations were successful and all in the GCAT-</a:t>
            </a:r>
            <a:r>
              <a:rPr lang="en-US" dirty="0" err="1" smtClean="0"/>
              <a:t>alog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GFP and RFP in pSB4A8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3672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37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CRISPR in pSB1K8</a:t>
            </a:r>
            <a:br>
              <a:rPr lang="en-US" dirty="0" smtClean="0"/>
            </a:br>
            <a:r>
              <a:rPr lang="en-US" dirty="0" smtClean="0"/>
              <a:t> GFP and RFP in pSB4C8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805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CRISPR system didn’t work</a:t>
            </a:r>
          </a:p>
          <a:p>
            <a:pPr lvl="1"/>
            <a:r>
              <a:rPr lang="en-US" dirty="0" smtClean="0"/>
              <a:t>Minimal GFP fluorescence and no RFP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working on synthetic </a:t>
            </a:r>
            <a:r>
              <a:rPr lang="en-US" smtClean="0"/>
              <a:t>CRISPR system</a:t>
            </a:r>
            <a:endParaRPr lang="en-US" dirty="0" smtClean="0"/>
          </a:p>
          <a:p>
            <a:r>
              <a:rPr lang="en-US" dirty="0" smtClean="0"/>
              <a:t>If/When the sequence works, find applications</a:t>
            </a:r>
          </a:p>
          <a:p>
            <a:r>
              <a:rPr lang="en-US" dirty="0" smtClean="0"/>
              <a:t>Put CRISPR plasmid into cells </a:t>
            </a:r>
            <a:r>
              <a:rPr lang="en-US" dirty="0" smtClean="0">
                <a:sym typeface="Wingdings" pitchFamily="2" charset="2"/>
              </a:rPr>
              <a:t> destroy something bad-</a:t>
            </a:r>
            <a:r>
              <a:rPr lang="en-US" dirty="0" err="1" smtClean="0">
                <a:sym typeface="Wingdings" pitchFamily="2" charset="2"/>
              </a:rPr>
              <a:t>ish</a:t>
            </a:r>
            <a:r>
              <a:rPr lang="en-US" dirty="0" smtClean="0">
                <a:sym typeface="Wingdings" pitchFamily="2" charset="2"/>
              </a:rPr>
              <a:t> only if the cell is making a product we want it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6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114800" y="2734322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0-Point Star 5"/>
          <p:cNvSpPr/>
          <p:nvPr/>
        </p:nvSpPr>
        <p:spPr>
          <a:xfrm>
            <a:off x="5718699" y="2160048"/>
            <a:ext cx="1219200" cy="1143000"/>
          </a:xfrm>
          <a:prstGeom prst="star10">
            <a:avLst/>
          </a:prstGeom>
          <a:solidFill>
            <a:srgbClr val="CF0F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F0F9D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67200" y="5260019"/>
            <a:ext cx="10668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777044" y="2541788"/>
            <a:ext cx="1905000" cy="4028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13947"/>
            <a:ext cx="19272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urved Connector 16"/>
          <p:cNvCxnSpPr>
            <a:stCxn id="15" idx="2"/>
          </p:cNvCxnSpPr>
          <p:nvPr/>
        </p:nvCxnSpPr>
        <p:spPr>
          <a:xfrm rot="10800000" flipV="1">
            <a:off x="838200" y="2743200"/>
            <a:ext cx="938844" cy="4572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26" y="5227466"/>
            <a:ext cx="9445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871099" y="254965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Product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 rot="5400000" flipH="1">
            <a:off x="4349703" y="1401022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229800" y="3582425"/>
            <a:ext cx="127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689" y="4636122"/>
            <a:ext cx="1255713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Elbow Connector 32"/>
          <p:cNvCxnSpPr/>
          <p:nvPr/>
        </p:nvCxnSpPr>
        <p:spPr>
          <a:xfrm rot="5400000" flipH="1">
            <a:off x="4404949" y="3858531"/>
            <a:ext cx="358436" cy="3598755"/>
          </a:xfrm>
          <a:prstGeom prst="bentConnector3">
            <a:avLst>
              <a:gd name="adj1" fmla="val -63777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226511" y="5818809"/>
            <a:ext cx="1494207" cy="563673"/>
          </a:xfrm>
          <a:prstGeom prst="rect">
            <a:avLst/>
          </a:prstGeom>
          <a:solidFill>
            <a:srgbClr val="03AD0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92228" y="577747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Modular Selection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965557" y="6013150"/>
            <a:ext cx="1093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Beneficial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351664" y="2549656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04064" y="5042799"/>
            <a:ext cx="755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E. coli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245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Oligo</a:t>
            </a:r>
            <a:r>
              <a:rPr lang="en-US" dirty="0" smtClean="0"/>
              <a:t> Assembled CRISPR Experiment Results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74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 of GFP fluorescence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8822748"/>
              </p:ext>
            </p:extLst>
          </p:nvPr>
        </p:nvGraphicFramePr>
        <p:xfrm>
          <a:off x="381000" y="1143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838200" y="44196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9436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</a:t>
            </a:r>
            <a:r>
              <a:rPr lang="en-US" dirty="0" smtClean="0">
                <a:sym typeface="Wingdings" pitchFamily="2" charset="2"/>
              </a:rPr>
              <a:t> no green in CRISPR colonies</a:t>
            </a:r>
          </a:p>
          <a:p>
            <a:r>
              <a:rPr lang="en-US" dirty="0" smtClean="0">
                <a:sym typeface="Wingdings" pitchFamily="2" charset="2"/>
              </a:rPr>
              <a:t>Results  real green fluorescence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Company Synthesized CRISPR experiments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2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CRISPR in pSB1K8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GFP and RFP in pSB4A8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758401"/>
              </p:ext>
            </p:extLst>
          </p:nvPr>
        </p:nvGraphicFramePr>
        <p:xfrm>
          <a:off x="533400" y="13716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5696634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Expected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no growth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Results  no growth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1141</TotalTime>
  <Words>976</Words>
  <Application>Microsoft Office PowerPoint</Application>
  <PresentationFormat>On-screen Show (4:3)</PresentationFormat>
  <Paragraphs>318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CRISPR System</vt:lpstr>
      <vt:lpstr>Big Picture</vt:lpstr>
      <vt:lpstr>Full version CRISPR sequence </vt:lpstr>
      <vt:lpstr>Simplified synthetic CRISPR sequence</vt:lpstr>
      <vt:lpstr>Ligation combinations</vt:lpstr>
      <vt:lpstr>Oligo Assembled CRISPR Experiment Results</vt:lpstr>
      <vt:lpstr>Ratio of GFP fluorescence</vt:lpstr>
      <vt:lpstr>Company Synthesized CRISPR experiments</vt:lpstr>
      <vt:lpstr>CRISPR in pSB1K8 GFP and RFP in pSB4A8</vt:lpstr>
      <vt:lpstr>CRISPR in pSB1K8  GFP and RFP in pSB4C8</vt:lpstr>
      <vt:lpstr>Conclusions/Future Steps</vt:lpstr>
      <vt:lpstr>PowerPoint Presentation</vt:lpstr>
      <vt:lpstr>Background</vt:lpstr>
      <vt:lpstr>CRISPR process</vt:lpstr>
      <vt:lpstr>Full version CRISPR sequence </vt:lpstr>
      <vt:lpstr>Problems</vt:lpstr>
      <vt:lpstr>Simplified synthetic CRISPR sequence</vt:lpstr>
      <vt:lpstr>Simplified Sequence</vt:lpstr>
      <vt:lpstr>End goals</vt:lpstr>
      <vt:lpstr>Non-CRISPR plasmid</vt:lpstr>
      <vt:lpstr>Ligations/Transformations</vt:lpstr>
      <vt:lpstr>Ligation combinations</vt:lpstr>
      <vt:lpstr>Parts- Inserts</vt:lpstr>
      <vt:lpstr>Parts- Plasmids</vt:lpstr>
      <vt:lpstr>GFP in Amp plasmids</vt:lpstr>
      <vt:lpstr>Problems with GFP</vt:lpstr>
      <vt:lpstr>RFP in pSB4A8</vt:lpstr>
      <vt:lpstr>RFP in pSB1A8</vt:lpstr>
      <vt:lpstr>RFP in pSB1C8</vt:lpstr>
      <vt:lpstr>GFP and RFP in pSB4C8</vt:lpstr>
      <vt:lpstr>Successful Ligations </vt:lpstr>
      <vt:lpstr>Problems with Cloramphenicol plasmids</vt:lpstr>
      <vt:lpstr>CRISPR experiment</vt:lpstr>
      <vt:lpstr>Colony PCR of CRISPR sequence</vt:lpstr>
      <vt:lpstr>Length verification of CRISPR</vt:lpstr>
      <vt:lpstr>CRISPR Experiment</vt:lpstr>
      <vt:lpstr>Co-Transformations</vt:lpstr>
      <vt:lpstr>PowerPoint Presentation</vt:lpstr>
      <vt:lpstr>Only CRISPR sequence</vt:lpstr>
      <vt:lpstr>Only GFP and RFP in pSB4A8</vt:lpstr>
      <vt:lpstr>Empty pSB1K8, GFP in pSB4A8, RFP in pSB4A8 </vt:lpstr>
      <vt:lpstr>CRISPR sequence, GFP in pSB4A8, and RFP in pSB4A8</vt:lpstr>
      <vt:lpstr>Ratio of GFP fluorescence</vt:lpstr>
      <vt:lpstr>Conclusions</vt:lpstr>
      <vt:lpstr>2nd CRISPR Sequence</vt:lpstr>
      <vt:lpstr>GFP and RFP Fluorescence</vt:lpstr>
      <vt:lpstr>GFP and RFP in pSB4A8</vt:lpstr>
      <vt:lpstr>Empty pSB1K8  GFP and RFP in pSB4A8</vt:lpstr>
      <vt:lpstr>Empty pSB1K8  GFP and RFP in pSB4C8</vt:lpstr>
      <vt:lpstr>CRISPR in pSB1K8 GFP and RFP in pSB4A8</vt:lpstr>
      <vt:lpstr>CRISPR in pSB1K8  GFP and RFP in pSB4C8</vt:lpstr>
      <vt:lpstr>Conclusions</vt:lpstr>
      <vt:lpstr>Future Steps</vt:lpstr>
      <vt:lpstr>PowerPoint Presentation</vt:lpstr>
    </vt:vector>
  </TitlesOfParts>
  <Company>Davidson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 User</dc:creator>
  <cp:lastModifiedBy>Lab User</cp:lastModifiedBy>
  <cp:revision>251</cp:revision>
  <dcterms:created xsi:type="dcterms:W3CDTF">2012-07-17T18:59:52Z</dcterms:created>
  <dcterms:modified xsi:type="dcterms:W3CDTF">2012-07-23T15:18:07Z</dcterms:modified>
</cp:coreProperties>
</file>