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16" r:id="rId2"/>
    <p:sldId id="327" r:id="rId3"/>
    <p:sldId id="356" r:id="rId4"/>
    <p:sldId id="357" r:id="rId5"/>
    <p:sldId id="358" r:id="rId6"/>
    <p:sldId id="359" r:id="rId7"/>
    <p:sldId id="360" r:id="rId8"/>
    <p:sldId id="324" r:id="rId9"/>
    <p:sldId id="325" r:id="rId10"/>
    <p:sldId id="293" r:id="rId11"/>
    <p:sldId id="338" r:id="rId12"/>
    <p:sldId id="339" r:id="rId13"/>
    <p:sldId id="340" r:id="rId14"/>
    <p:sldId id="346" r:id="rId15"/>
    <p:sldId id="365" r:id="rId16"/>
    <p:sldId id="361" r:id="rId17"/>
    <p:sldId id="362" r:id="rId18"/>
    <p:sldId id="363" r:id="rId19"/>
    <p:sldId id="36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2160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F162C-CE8D-4EB2-BC31-93FF1DEBE846}" type="datetimeFigureOut">
              <a:rPr lang="en-US" smtClean="0"/>
              <a:t>5/30/2014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7B30-665A-4B7C-9099-85888D4CE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18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DF14A-4CB4-7540-B0DF-1702B9C25BF4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661E4-1EF8-3C46-87A4-016100E405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0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2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6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6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3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40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0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3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79F4A-F565-7242-9603-2B0F181F00BC}" type="datetimeFigureOut">
              <a:rPr lang="en-US" smtClean="0"/>
              <a:pPr/>
              <a:t>5/30/2014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5512A-32D8-7245-AAE1-4914647220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4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Golden Gate Assembly to Test Bacterial Promoter Hypotheses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GCAT Synthetic Biology Workshop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5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pTac</a:t>
            </a:r>
            <a:r>
              <a:rPr lang="en-US" dirty="0" smtClean="0"/>
              <a:t> Promoter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75" y="1527366"/>
            <a:ext cx="8229600" cy="31696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Hybrid promoter constructed from </a:t>
            </a:r>
            <a:r>
              <a:rPr lang="en-US" dirty="0" err="1" smtClean="0"/>
              <a:t>pTrp</a:t>
            </a:r>
            <a:r>
              <a:rPr lang="en-US" dirty="0" smtClean="0"/>
              <a:t> and pLac promoters in </a:t>
            </a:r>
            <a:r>
              <a:rPr lang="en-US" i="1" dirty="0" smtClean="0"/>
              <a:t>E. coli</a:t>
            </a:r>
          </a:p>
          <a:p>
            <a:r>
              <a:rPr lang="en-US" dirty="0" smtClean="0"/>
              <a:t>Efficiency of promotion measure to be 2-3 times great than </a:t>
            </a:r>
            <a:r>
              <a:rPr lang="en-US" dirty="0" err="1" smtClean="0"/>
              <a:t>pTrp</a:t>
            </a:r>
            <a:r>
              <a:rPr lang="en-US" dirty="0" smtClean="0"/>
              <a:t> and 7-11 times greater than pLac</a:t>
            </a:r>
          </a:p>
          <a:p>
            <a:r>
              <a:rPr lang="en-US" dirty="0" smtClean="0"/>
              <a:t>Perfect matches to -1- and -35 consensus sequences and 16 </a:t>
            </a:r>
            <a:r>
              <a:rPr lang="en-US" dirty="0" err="1" smtClean="0"/>
              <a:t>bp</a:t>
            </a:r>
            <a:r>
              <a:rPr lang="en-US" dirty="0" smtClean="0"/>
              <a:t> between them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                                      -35                                                          -10                       +1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28409"/>
            <a:ext cx="9144000" cy="77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8096" y="6076768"/>
            <a:ext cx="727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DeBoer</a:t>
            </a:r>
            <a:r>
              <a:rPr lang="en-US" dirty="0"/>
              <a:t> HA, Comstock LJ, </a:t>
            </a:r>
            <a:r>
              <a:rPr lang="en-US" dirty="0" err="1"/>
              <a:t>Vasser</a:t>
            </a:r>
            <a:r>
              <a:rPr lang="en-US" dirty="0"/>
              <a:t> M (1982) PNAS 80, 21-25.</a:t>
            </a:r>
          </a:p>
        </p:txBody>
      </p:sp>
    </p:spTree>
    <p:extLst>
      <p:ext uri="{BB962C8B-B14F-4D97-AF65-F5344CB8AC3E}">
        <p14:creationId xmlns:p14="http://schemas.microsoft.com/office/powerpoint/2010/main" val="2180522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#3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862263"/>
            <a:ext cx="86391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403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#4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843213"/>
            <a:ext cx="8439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403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#5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2838450"/>
            <a:ext cx="83629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403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Mutation F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2881313"/>
            <a:ext cx="83724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37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Vector Only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O:\Biology\Eckdahl\Synthetic Biology Research\Caffeine disk pictures 2014\5-29-14 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84" y="1239598"/>
            <a:ext cx="731553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48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#3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118523"/>
            <a:ext cx="86391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O:\Biology\Eckdahl\Synthetic Biology Research\Caffeine disk pictures 2014\5-29-14 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47874" y="2286000"/>
            <a:ext cx="609627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#4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8841"/>
            <a:ext cx="8439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O:\Biology\Eckdahl\Synthetic Biology Research\Caffeine disk pictures 2014\5-29-14 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28637" y="2183182"/>
            <a:ext cx="60962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Mutation #5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0915"/>
            <a:ext cx="83629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O:\Biology\Eckdahl\Synthetic Biology Research\Caffeine disk pictures 2014\5-29-14 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90537" y="2212015"/>
            <a:ext cx="609627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3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Mutation F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0071"/>
            <a:ext cx="83724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O:\Biology\Eckdahl\Synthetic Biology Research\Caffeine disk pictures 2014\5-29-14 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12038" y="2135446"/>
            <a:ext cx="60962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29382" y="3133936"/>
            <a:ext cx="137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Annealed </a:t>
            </a:r>
            <a:r>
              <a:rPr lang="en-US" sz="2000" dirty="0" err="1" smtClean="0"/>
              <a:t>oligos</a:t>
            </a:r>
            <a:endParaRPr lang="en-US" sz="20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03889"/>
            <a:ext cx="8229600" cy="7925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GGA with Annealed </a:t>
            </a:r>
            <a:r>
              <a:rPr lang="en-US" dirty="0" err="1" smtClean="0"/>
              <a:t>Oligos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798295" y="2068891"/>
            <a:ext cx="479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+</a:t>
            </a:r>
            <a:endParaRPr lang="en-US" sz="4400" dirty="0"/>
          </a:p>
        </p:txBody>
      </p:sp>
      <p:sp>
        <p:nvSpPr>
          <p:cNvPr id="27" name="Process 45"/>
          <p:cNvSpPr/>
          <p:nvPr/>
        </p:nvSpPr>
        <p:spPr>
          <a:xfrm>
            <a:off x="3680690" y="4031980"/>
            <a:ext cx="2551092" cy="132971"/>
          </a:xfrm>
          <a:prstGeom prst="flowChart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rocess 46"/>
          <p:cNvSpPr/>
          <p:nvPr/>
        </p:nvSpPr>
        <p:spPr>
          <a:xfrm>
            <a:off x="3516100" y="4228193"/>
            <a:ext cx="2913704" cy="132971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Bent Arrow 28"/>
          <p:cNvSpPr/>
          <p:nvPr/>
        </p:nvSpPr>
        <p:spPr>
          <a:xfrm>
            <a:off x="4716636" y="3755804"/>
            <a:ext cx="560858" cy="626867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516100" y="3346014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388873" y="3412499"/>
            <a:ext cx="0" cy="6859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73284" y="2824411"/>
            <a:ext cx="163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Sticky End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2615166" y="2824411"/>
            <a:ext cx="163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Sticky End</a:t>
            </a:r>
            <a:endParaRPr lang="en-US" sz="24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235969" y="4901184"/>
            <a:ext cx="8310623" cy="3657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29382" y="5391463"/>
            <a:ext cx="1482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Product</a:t>
            </a:r>
            <a:endParaRPr lang="en-US" sz="20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1673928" y="1797433"/>
            <a:ext cx="70389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Right Arrow 43"/>
          <p:cNvSpPr/>
          <p:nvPr/>
        </p:nvSpPr>
        <p:spPr>
          <a:xfrm flipH="1">
            <a:off x="2050166" y="1511688"/>
            <a:ext cx="1028700" cy="561975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859916" y="1354510"/>
            <a:ext cx="5238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564893" y="1354510"/>
            <a:ext cx="5143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Bent Arrow 46"/>
          <p:cNvSpPr/>
          <p:nvPr/>
        </p:nvSpPr>
        <p:spPr>
          <a:xfrm flipH="1">
            <a:off x="4736216" y="1354510"/>
            <a:ext cx="457200" cy="42862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7427028" y="1506916"/>
            <a:ext cx="923925" cy="56197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flipH="1">
            <a:off x="6522153" y="1640265"/>
            <a:ext cx="389908" cy="29527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flipH="1">
            <a:off x="3259841" y="1649796"/>
            <a:ext cx="389908" cy="29527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836103" y="1418571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BsaI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512504" y="1423343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BsaI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383541" y="1608009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GFP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7503228" y="1612767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RFP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1541953" y="6234496"/>
            <a:ext cx="70389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ight Arrow 55"/>
          <p:cNvSpPr/>
          <p:nvPr/>
        </p:nvSpPr>
        <p:spPr>
          <a:xfrm flipH="1">
            <a:off x="1918191" y="5948751"/>
            <a:ext cx="1028700" cy="561975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Arrow 59"/>
          <p:cNvSpPr/>
          <p:nvPr/>
        </p:nvSpPr>
        <p:spPr>
          <a:xfrm>
            <a:off x="7295053" y="5943979"/>
            <a:ext cx="923925" cy="561975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flipH="1">
            <a:off x="6390178" y="6077328"/>
            <a:ext cx="389908" cy="29527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 flipH="1">
            <a:off x="3127866" y="6086859"/>
            <a:ext cx="389908" cy="29527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251566" y="604507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GFP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7371253" y="6049830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RFP</a:t>
            </a:r>
            <a:endParaRPr lang="en-US" dirty="0"/>
          </a:p>
        </p:txBody>
      </p:sp>
      <p:sp>
        <p:nvSpPr>
          <p:cNvPr id="67" name="Bent Arrow 66"/>
          <p:cNvSpPr/>
          <p:nvPr/>
        </p:nvSpPr>
        <p:spPr>
          <a:xfrm>
            <a:off x="4627239" y="5630545"/>
            <a:ext cx="560858" cy="626867"/>
          </a:xfrm>
          <a:prstGeom prst="ben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29382" y="1438732"/>
            <a:ext cx="137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Destination plasmid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77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Anneal </a:t>
            </a:r>
            <a:r>
              <a:rPr lang="en-US" dirty="0" err="1" smtClean="0"/>
              <a:t>Oligos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Mix </a:t>
            </a:r>
            <a:r>
              <a:rPr lang="en-US" dirty="0" err="1" smtClean="0"/>
              <a:t>oligos</a:t>
            </a:r>
            <a:r>
              <a:rPr lang="en-US" dirty="0" smtClean="0"/>
              <a:t> with annealing buffer and dH20</a:t>
            </a:r>
          </a:p>
          <a:p>
            <a:pPr marL="857250" lvl="2" indent="0">
              <a:buNone/>
            </a:pPr>
            <a:r>
              <a:rPr lang="en-US" dirty="0" smtClean="0"/>
              <a:t>1 </a:t>
            </a:r>
            <a:r>
              <a:rPr lang="en-US" dirty="0" err="1" smtClean="0"/>
              <a:t>ul</a:t>
            </a:r>
            <a:r>
              <a:rPr lang="en-US" dirty="0" smtClean="0"/>
              <a:t> 100 </a:t>
            </a:r>
            <a:r>
              <a:rPr lang="en-US" dirty="0" err="1" smtClean="0"/>
              <a:t>uM</a:t>
            </a:r>
            <a:r>
              <a:rPr lang="en-US" dirty="0" smtClean="0"/>
              <a:t> Top strand </a:t>
            </a:r>
            <a:r>
              <a:rPr lang="en-US" dirty="0" err="1" smtClean="0"/>
              <a:t>oligo</a:t>
            </a:r>
            <a:endParaRPr lang="en-US" dirty="0" smtClean="0"/>
          </a:p>
          <a:p>
            <a:pPr marL="857250" lvl="2" indent="0">
              <a:buNone/>
            </a:pPr>
            <a:r>
              <a:rPr lang="en-US" dirty="0" smtClean="0"/>
              <a:t>1 </a:t>
            </a:r>
            <a:r>
              <a:rPr lang="en-US" dirty="0" err="1" smtClean="0"/>
              <a:t>ul</a:t>
            </a:r>
            <a:r>
              <a:rPr lang="en-US" dirty="0" smtClean="0"/>
              <a:t> 100 </a:t>
            </a:r>
            <a:r>
              <a:rPr lang="en-US" dirty="0" err="1" smtClean="0"/>
              <a:t>uM</a:t>
            </a:r>
            <a:r>
              <a:rPr lang="en-US" dirty="0" smtClean="0"/>
              <a:t> Bottom strand </a:t>
            </a:r>
            <a:r>
              <a:rPr lang="en-US" dirty="0" err="1" smtClean="0"/>
              <a:t>oligo</a:t>
            </a:r>
            <a:endParaRPr lang="en-US" dirty="0" smtClean="0"/>
          </a:p>
          <a:p>
            <a:pPr marL="857250" lvl="2" indent="0">
              <a:buNone/>
            </a:pPr>
            <a:r>
              <a:rPr lang="en-US" dirty="0" smtClean="0"/>
              <a:t>2 </a:t>
            </a:r>
            <a:r>
              <a:rPr lang="en-US" dirty="0" err="1" smtClean="0"/>
              <a:t>ul</a:t>
            </a:r>
            <a:r>
              <a:rPr lang="en-US" dirty="0" smtClean="0"/>
              <a:t> 10X </a:t>
            </a:r>
            <a:r>
              <a:rPr lang="en-US" dirty="0" err="1" smtClean="0"/>
              <a:t>oligo</a:t>
            </a:r>
            <a:r>
              <a:rPr lang="en-US" dirty="0" smtClean="0"/>
              <a:t> </a:t>
            </a:r>
            <a:r>
              <a:rPr lang="en-US" dirty="0"/>
              <a:t>annealing buffer (1 M </a:t>
            </a:r>
            <a:r>
              <a:rPr lang="en-US" dirty="0" err="1"/>
              <a:t>NaCl</a:t>
            </a:r>
            <a:r>
              <a:rPr lang="en-US" dirty="0"/>
              <a:t>, 100 </a:t>
            </a:r>
            <a:r>
              <a:rPr lang="en-US" dirty="0" err="1"/>
              <a:t>mM</a:t>
            </a:r>
            <a:r>
              <a:rPr lang="en-US" dirty="0"/>
              <a:t> </a:t>
            </a:r>
            <a:r>
              <a:rPr lang="en-US" dirty="0" err="1" smtClean="0"/>
              <a:t>Tris</a:t>
            </a:r>
            <a:r>
              <a:rPr lang="en-US" dirty="0" smtClean="0"/>
              <a:t>)</a:t>
            </a:r>
          </a:p>
          <a:p>
            <a:pPr marL="857250" lvl="2" indent="0">
              <a:buNone/>
            </a:pPr>
            <a:r>
              <a:rPr lang="en-US" dirty="0" smtClean="0"/>
              <a:t>16 </a:t>
            </a:r>
            <a:r>
              <a:rPr lang="en-US" dirty="0" err="1" smtClean="0"/>
              <a:t>ul</a:t>
            </a:r>
            <a:r>
              <a:rPr lang="en-US" dirty="0" smtClean="0"/>
              <a:t> dH20</a:t>
            </a:r>
          </a:p>
          <a:p>
            <a:pPr marL="514350" indent="-457200"/>
            <a:r>
              <a:rPr lang="en-US" dirty="0" smtClean="0"/>
              <a:t>Boil 4 minutes in beaker with ~400 ml H2O</a:t>
            </a:r>
          </a:p>
          <a:p>
            <a:pPr marL="514350" indent="-457200"/>
            <a:r>
              <a:rPr lang="en-US" dirty="0" smtClean="0"/>
              <a:t>Turn off heat and let cool &gt; 2 hours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5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Oligo</a:t>
            </a:r>
            <a:r>
              <a:rPr lang="en-US" dirty="0" smtClean="0"/>
              <a:t> Concentration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 concentration (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ul</a:t>
            </a:r>
            <a:r>
              <a:rPr lang="en-US" dirty="0" smtClean="0"/>
              <a:t>) of </a:t>
            </a:r>
            <a:r>
              <a:rPr lang="en-US" dirty="0" err="1" smtClean="0"/>
              <a:t>oligos</a:t>
            </a:r>
            <a:endParaRPr lang="en-US" dirty="0"/>
          </a:p>
          <a:p>
            <a:pPr lvl="1"/>
            <a:r>
              <a:rPr lang="en-US" dirty="0" smtClean="0"/>
              <a:t>Annealing reduced concentration from 100 </a:t>
            </a:r>
            <a:r>
              <a:rPr lang="en-US" dirty="0" err="1" smtClean="0"/>
              <a:t>uM</a:t>
            </a:r>
            <a:r>
              <a:rPr lang="en-US" dirty="0" smtClean="0"/>
              <a:t> to 5 </a:t>
            </a:r>
            <a:r>
              <a:rPr lang="en-US" dirty="0" err="1" smtClean="0"/>
              <a:t>uM</a:t>
            </a:r>
            <a:endParaRPr lang="en-US" dirty="0" smtClean="0"/>
          </a:p>
          <a:p>
            <a:pPr lvl="1"/>
            <a:r>
              <a:rPr lang="en-US" dirty="0" smtClean="0"/>
              <a:t>Example uses 40 </a:t>
            </a:r>
            <a:r>
              <a:rPr lang="en-US" dirty="0" err="1" smtClean="0"/>
              <a:t>bp</a:t>
            </a:r>
            <a:r>
              <a:rPr lang="en-US" dirty="0" smtClean="0"/>
              <a:t> </a:t>
            </a:r>
            <a:r>
              <a:rPr lang="en-US" dirty="0" err="1" smtClean="0"/>
              <a:t>oligos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670 </a:t>
            </a:r>
            <a:r>
              <a:rPr lang="en-US" dirty="0" err="1" smtClean="0"/>
              <a:t>ug</a:t>
            </a:r>
            <a:r>
              <a:rPr lang="en-US" dirty="0" smtClean="0"/>
              <a:t>/</a:t>
            </a:r>
            <a:r>
              <a:rPr lang="en-US" dirty="0" err="1" smtClean="0"/>
              <a:t>umol-bp</a:t>
            </a:r>
            <a:r>
              <a:rPr lang="en-US" dirty="0" smtClean="0"/>
              <a:t> </a:t>
            </a:r>
            <a:r>
              <a:rPr lang="en-US" dirty="0"/>
              <a:t>x </a:t>
            </a:r>
            <a:r>
              <a:rPr lang="en-US" dirty="0" smtClean="0"/>
              <a:t>40 </a:t>
            </a:r>
            <a:r>
              <a:rPr lang="en-US" dirty="0" err="1" smtClean="0"/>
              <a:t>bp</a:t>
            </a:r>
            <a:r>
              <a:rPr lang="en-US" dirty="0" smtClean="0"/>
              <a:t> </a:t>
            </a:r>
            <a:r>
              <a:rPr lang="en-US" dirty="0"/>
              <a:t>x </a:t>
            </a:r>
            <a:r>
              <a:rPr lang="en-US" dirty="0" smtClean="0"/>
              <a:t>5 </a:t>
            </a:r>
            <a:r>
              <a:rPr lang="en-US" dirty="0" err="1" smtClean="0"/>
              <a:t>umol</a:t>
            </a:r>
            <a:r>
              <a:rPr lang="en-US" dirty="0" smtClean="0"/>
              <a:t>/L x </a:t>
            </a:r>
            <a:r>
              <a:rPr lang="en-US" dirty="0"/>
              <a:t>10</a:t>
            </a:r>
            <a:r>
              <a:rPr lang="en-US" baseline="30000" dirty="0"/>
              <a:t>-6</a:t>
            </a:r>
            <a:r>
              <a:rPr lang="en-US" dirty="0"/>
              <a:t> </a:t>
            </a:r>
            <a:r>
              <a:rPr lang="en-US" dirty="0" smtClean="0"/>
              <a:t>L/</a:t>
            </a:r>
            <a:r>
              <a:rPr lang="en-US" dirty="0" err="1" smtClean="0"/>
              <a:t>ul</a:t>
            </a:r>
            <a:r>
              <a:rPr lang="en-US" dirty="0" smtClean="0"/>
              <a:t> 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= 0.13 </a:t>
            </a:r>
            <a:r>
              <a:rPr lang="en-US" dirty="0" err="1" smtClean="0"/>
              <a:t>ug</a:t>
            </a:r>
            <a:r>
              <a:rPr lang="en-US" dirty="0" smtClean="0"/>
              <a:t>/</a:t>
            </a:r>
            <a:r>
              <a:rPr lang="en-US" dirty="0" err="1" smtClean="0"/>
              <a:t>ul</a:t>
            </a:r>
            <a:r>
              <a:rPr lang="en-US" dirty="0" smtClean="0"/>
              <a:t> = 130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0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Dilution of </a:t>
            </a:r>
            <a:r>
              <a:rPr lang="en-US" dirty="0" err="1" smtClean="0"/>
              <a:t>Oligos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GGA will use 20 </a:t>
            </a:r>
            <a:r>
              <a:rPr lang="en-US" dirty="0" err="1"/>
              <a:t>ng</a:t>
            </a:r>
            <a:r>
              <a:rPr lang="en-US" dirty="0"/>
              <a:t> of Receiving </a:t>
            </a:r>
            <a:r>
              <a:rPr lang="en-US" dirty="0" err="1"/>
              <a:t>plasmide</a:t>
            </a:r>
            <a:r>
              <a:rPr lang="en-US" dirty="0"/>
              <a:t> J100091, which is ~3000 </a:t>
            </a:r>
            <a:r>
              <a:rPr lang="en-US" dirty="0" err="1"/>
              <a:t>bp</a:t>
            </a:r>
            <a:endParaRPr lang="en-US" dirty="0"/>
          </a:p>
          <a:p>
            <a:r>
              <a:rPr lang="en-US" dirty="0"/>
              <a:t>Calculate annealed </a:t>
            </a:r>
            <a:r>
              <a:rPr lang="en-US" dirty="0" err="1"/>
              <a:t>oligo</a:t>
            </a:r>
            <a:r>
              <a:rPr lang="en-US" dirty="0"/>
              <a:t> </a:t>
            </a:r>
            <a:r>
              <a:rPr lang="en-US" dirty="0" smtClean="0"/>
              <a:t>amount</a:t>
            </a:r>
          </a:p>
          <a:p>
            <a:pPr marL="457200" lvl="1" indent="0">
              <a:buNone/>
            </a:pPr>
            <a:r>
              <a:rPr lang="en-US" dirty="0" smtClean="0"/>
              <a:t>20 </a:t>
            </a:r>
            <a:r>
              <a:rPr lang="en-US" dirty="0" err="1" smtClean="0"/>
              <a:t>ng</a:t>
            </a:r>
            <a:r>
              <a:rPr lang="en-US" dirty="0" smtClean="0"/>
              <a:t> plasmid x (40 </a:t>
            </a:r>
            <a:r>
              <a:rPr lang="en-US" dirty="0" err="1" smtClean="0"/>
              <a:t>bp</a:t>
            </a:r>
            <a:r>
              <a:rPr lang="en-US" dirty="0" smtClean="0"/>
              <a:t> </a:t>
            </a:r>
            <a:r>
              <a:rPr lang="en-US" dirty="0" err="1" smtClean="0"/>
              <a:t>oligos</a:t>
            </a:r>
            <a:r>
              <a:rPr lang="en-US" dirty="0" smtClean="0"/>
              <a:t>/3000 </a:t>
            </a:r>
            <a:r>
              <a:rPr lang="en-US" dirty="0" err="1" smtClean="0"/>
              <a:t>bp</a:t>
            </a:r>
            <a:r>
              <a:rPr lang="en-US" dirty="0" smtClean="0"/>
              <a:t> plasmid)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= 0.27 </a:t>
            </a:r>
            <a:r>
              <a:rPr lang="en-US" dirty="0" err="1" smtClean="0"/>
              <a:t>ng</a:t>
            </a:r>
            <a:r>
              <a:rPr lang="en-US" dirty="0" smtClean="0"/>
              <a:t> </a:t>
            </a:r>
            <a:r>
              <a:rPr lang="en-US" dirty="0" err="1" smtClean="0"/>
              <a:t>oligos</a:t>
            </a:r>
            <a:endParaRPr lang="en-US" dirty="0" smtClean="0"/>
          </a:p>
          <a:p>
            <a:pPr marL="514350" indent="-457200"/>
            <a:r>
              <a:rPr lang="en-US" dirty="0" smtClean="0"/>
              <a:t>Dilution of </a:t>
            </a:r>
            <a:r>
              <a:rPr lang="en-US" dirty="0" err="1" smtClean="0"/>
              <a:t>oligos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(130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ul</a:t>
            </a:r>
            <a:r>
              <a:rPr lang="en-US" dirty="0" smtClean="0"/>
              <a:t>) / (0.27 </a:t>
            </a:r>
            <a:r>
              <a:rPr lang="en-US" dirty="0" err="1" smtClean="0"/>
              <a:t>ng</a:t>
            </a:r>
            <a:r>
              <a:rPr lang="en-US" dirty="0" smtClean="0"/>
              <a:t>/</a:t>
            </a:r>
            <a:r>
              <a:rPr lang="en-US" dirty="0" err="1" smtClean="0"/>
              <a:t>ul</a:t>
            </a:r>
            <a:r>
              <a:rPr lang="en-US" dirty="0" smtClean="0"/>
              <a:t>) = 481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Add 1 </a:t>
            </a:r>
            <a:r>
              <a:rPr lang="en-US" dirty="0" err="1" smtClean="0"/>
              <a:t>ul</a:t>
            </a:r>
            <a:r>
              <a:rPr lang="en-US" dirty="0" smtClean="0"/>
              <a:t> of Annealed </a:t>
            </a:r>
            <a:r>
              <a:rPr lang="en-US" dirty="0" err="1" smtClean="0"/>
              <a:t>oligos</a:t>
            </a:r>
            <a:r>
              <a:rPr lang="en-US" dirty="0" smtClean="0"/>
              <a:t> to 480 </a:t>
            </a:r>
            <a:r>
              <a:rPr lang="en-US" dirty="0" err="1" smtClean="0"/>
              <a:t>ul</a:t>
            </a:r>
            <a:r>
              <a:rPr lang="en-US" dirty="0" smtClean="0"/>
              <a:t> dH2O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9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Gate Assembly Reaction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20 cycles</a:t>
            </a:r>
          </a:p>
          <a:p>
            <a:pPr marL="457200" lvl="1" indent="0">
              <a:buNone/>
            </a:pPr>
            <a:r>
              <a:rPr lang="en-US" dirty="0" smtClean="0"/>
              <a:t>	37</a:t>
            </a:r>
            <a:r>
              <a:rPr lang="en-US" dirty="0"/>
              <a:t>° C for 1 minute</a:t>
            </a:r>
          </a:p>
          <a:p>
            <a:pPr marL="457200" lvl="1" indent="0">
              <a:buNone/>
            </a:pPr>
            <a:r>
              <a:rPr lang="en-US" dirty="0" smtClean="0"/>
              <a:t>	16</a:t>
            </a:r>
            <a:r>
              <a:rPr lang="en-US" dirty="0"/>
              <a:t>° C for 1 minute</a:t>
            </a:r>
          </a:p>
          <a:p>
            <a:pPr marL="457200" lvl="1" indent="0">
              <a:buNone/>
            </a:pPr>
            <a:r>
              <a:rPr lang="en-US" dirty="0" smtClean="0"/>
              <a:t>37</a:t>
            </a:r>
            <a:r>
              <a:rPr lang="en-US" dirty="0"/>
              <a:t>° C for 15 minutes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4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 of Competent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Thaw one tube JM109 Competent Cells (50 </a:t>
            </a:r>
            <a:r>
              <a:rPr lang="en-US" dirty="0" err="1" smtClean="0"/>
              <a:t>ul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Add 50 </a:t>
            </a:r>
            <a:r>
              <a:rPr lang="en-US" dirty="0" err="1" smtClean="0"/>
              <a:t>ul</a:t>
            </a:r>
            <a:r>
              <a:rPr lang="en-US" dirty="0" smtClean="0"/>
              <a:t> dilution buffer for each transformation (up to 8 transformations/tube)</a:t>
            </a:r>
          </a:p>
          <a:p>
            <a:r>
              <a:rPr lang="en-US" dirty="0" smtClean="0"/>
              <a:t>Add 50 </a:t>
            </a:r>
            <a:r>
              <a:rPr lang="en-US" dirty="0" err="1" smtClean="0"/>
              <a:t>ul</a:t>
            </a:r>
            <a:r>
              <a:rPr lang="en-US" dirty="0" smtClean="0"/>
              <a:t> diluted cells to GGA reaction tube</a:t>
            </a:r>
          </a:p>
          <a:p>
            <a:r>
              <a:rPr lang="en-US" dirty="0" smtClean="0"/>
              <a:t>Mix gently and incubate on ice 5 min.</a:t>
            </a:r>
          </a:p>
          <a:p>
            <a:r>
              <a:rPr lang="en-US" dirty="0" smtClean="0"/>
              <a:t>Plate onto LB + Amp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670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12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What is the consensus sequence for the </a:t>
            </a:r>
            <a:r>
              <a:rPr lang="en-US" dirty="0" smtClean="0"/>
              <a:t>two </a:t>
            </a:r>
            <a:r>
              <a:rPr lang="en-US" dirty="0"/>
              <a:t>elements of a bacterial promoter?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5520"/>
            <a:ext cx="8229600" cy="387064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-10 element  </a:t>
            </a:r>
            <a:r>
              <a:rPr lang="en-US" dirty="0" smtClean="0"/>
              <a:t>= </a:t>
            </a:r>
            <a:r>
              <a:rPr lang="en-US" cap="all" dirty="0" smtClean="0"/>
              <a:t>t</a:t>
            </a:r>
            <a:r>
              <a:rPr lang="en-US" cap="all" baseline="-25000" dirty="0" smtClean="0"/>
              <a:t>80</a:t>
            </a:r>
            <a:r>
              <a:rPr lang="en-US" cap="all" dirty="0" smtClean="0"/>
              <a:t>a</a:t>
            </a:r>
            <a:r>
              <a:rPr lang="en-US" cap="all" baseline="-25000" dirty="0" smtClean="0"/>
              <a:t>95</a:t>
            </a:r>
            <a:r>
              <a:rPr lang="en-US" cap="all" dirty="0" smtClean="0"/>
              <a:t>t</a:t>
            </a:r>
            <a:r>
              <a:rPr lang="en-US" cap="all" baseline="-25000" dirty="0" smtClean="0"/>
              <a:t>45</a:t>
            </a:r>
            <a:r>
              <a:rPr lang="en-US" cap="all" dirty="0" smtClean="0"/>
              <a:t>a</a:t>
            </a:r>
            <a:r>
              <a:rPr lang="en-US" cap="all" baseline="-25000" dirty="0" smtClean="0"/>
              <a:t>60</a:t>
            </a:r>
            <a:r>
              <a:rPr lang="en-US" cap="all" dirty="0" smtClean="0"/>
              <a:t>a</a:t>
            </a:r>
            <a:r>
              <a:rPr lang="en-US" cap="all" baseline="-25000" dirty="0" smtClean="0"/>
              <a:t>50</a:t>
            </a:r>
            <a:r>
              <a:rPr lang="en-US" cap="all" dirty="0" smtClean="0"/>
              <a:t>t</a:t>
            </a:r>
            <a:r>
              <a:rPr lang="en-US" cap="all" baseline="-25000" dirty="0" smtClean="0"/>
              <a:t>96</a:t>
            </a:r>
          </a:p>
          <a:p>
            <a:pPr marL="0" indent="0">
              <a:buNone/>
            </a:pPr>
            <a:r>
              <a:rPr lang="en-US" cap="all" baseline="-25000" dirty="0"/>
              <a:t>	</a:t>
            </a:r>
            <a:r>
              <a:rPr lang="en-US" dirty="0"/>
              <a:t> Optimal position is -</a:t>
            </a:r>
            <a:r>
              <a:rPr lang="en-US" dirty="0" smtClean="0"/>
              <a:t>10, but position varies from -18 to -9 from center of -10 element to TSS at +1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Subscripts indicate percentage of time the base is present</a:t>
            </a:r>
          </a:p>
          <a:p>
            <a:pPr marL="0" indent="0">
              <a:buNone/>
            </a:pPr>
            <a:r>
              <a:rPr lang="en-US" cap="all" baseline="-25000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/>
              <a:t>35 </a:t>
            </a:r>
            <a:r>
              <a:rPr lang="en-US" dirty="0" smtClean="0"/>
              <a:t>element = </a:t>
            </a:r>
            <a:r>
              <a:rPr lang="en-US" cap="all" dirty="0" smtClean="0"/>
              <a:t>t</a:t>
            </a:r>
            <a:r>
              <a:rPr lang="en-US" cap="all" baseline="-25000" dirty="0" smtClean="0"/>
              <a:t>82</a:t>
            </a:r>
            <a:r>
              <a:rPr lang="en-US" cap="all" dirty="0" smtClean="0"/>
              <a:t>T</a:t>
            </a:r>
            <a:r>
              <a:rPr lang="en-US" cap="all" baseline="-25000" dirty="0" smtClean="0"/>
              <a:t>84</a:t>
            </a:r>
            <a:r>
              <a:rPr lang="en-US" cap="all" dirty="0" smtClean="0"/>
              <a:t>G</a:t>
            </a:r>
            <a:r>
              <a:rPr lang="en-US" cap="all" baseline="-25000" dirty="0" smtClean="0"/>
              <a:t>78</a:t>
            </a:r>
            <a:r>
              <a:rPr lang="en-US" cap="all" dirty="0" smtClean="0"/>
              <a:t>A</a:t>
            </a:r>
            <a:r>
              <a:rPr lang="en-US" cap="all" baseline="-25000" dirty="0" smtClean="0"/>
              <a:t>65</a:t>
            </a:r>
            <a:r>
              <a:rPr lang="en-US" cap="all" dirty="0" smtClean="0"/>
              <a:t>C</a:t>
            </a:r>
            <a:r>
              <a:rPr lang="en-US" cap="all" baseline="-25000" dirty="0" smtClean="0"/>
              <a:t>54</a:t>
            </a:r>
            <a:r>
              <a:rPr lang="en-US" cap="all" dirty="0" smtClean="0"/>
              <a:t>A</a:t>
            </a:r>
            <a:r>
              <a:rPr lang="en-US" cap="all" baseline="-25000" dirty="0" smtClean="0"/>
              <a:t>45</a:t>
            </a:r>
          </a:p>
          <a:p>
            <a:pPr marL="0" indent="0">
              <a:buNone/>
            </a:pPr>
            <a:r>
              <a:rPr lang="en-US" cap="all" baseline="-25000" dirty="0"/>
              <a:t>	</a:t>
            </a:r>
            <a:r>
              <a:rPr lang="en-US" dirty="0" smtClean="0"/>
              <a:t>Position varies, but spacing between -35 and -10 elements is 16-18 </a:t>
            </a:r>
            <a:r>
              <a:rPr lang="en-US" dirty="0" err="1" smtClean="0"/>
              <a:t>bp</a:t>
            </a:r>
            <a:r>
              <a:rPr lang="en-US" dirty="0" smtClean="0"/>
              <a:t> in 90% of known promoters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Optimal spacing is 17 bp</a:t>
            </a:r>
          </a:p>
          <a:p>
            <a:pPr marL="0" indent="0">
              <a:buNone/>
            </a:pPr>
            <a:r>
              <a:rPr lang="en-US" dirty="0" smtClean="0"/>
              <a:t>	Subscripts </a:t>
            </a:r>
            <a:r>
              <a:rPr lang="en-US" dirty="0"/>
              <a:t>indicate percentage of time the base is present</a:t>
            </a:r>
            <a:endParaRPr lang="en-US" dirty="0" smtClean="0"/>
          </a:p>
          <a:p>
            <a:pPr marL="0" indent="0">
              <a:buNone/>
            </a:pPr>
            <a:endParaRPr lang="en-US" cap="all" baseline="-25000" dirty="0"/>
          </a:p>
          <a:p>
            <a:pPr marL="0" indent="0">
              <a:buNone/>
            </a:pPr>
            <a:endParaRPr lang="en-US" cap="all" baseline="-25000" dirty="0" smtClean="0"/>
          </a:p>
          <a:p>
            <a:pPr marL="0" indent="0">
              <a:buNone/>
            </a:pPr>
            <a:r>
              <a:rPr lang="en-US" sz="2800" dirty="0" smtClean="0"/>
              <a:t>Source: Genes IX, 2008, by Benjamin </a:t>
            </a:r>
            <a:r>
              <a:rPr lang="en-US" sz="2800" dirty="0" err="1" smtClean="0"/>
              <a:t>Lewin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01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98"/>
            <a:ext cx="8229600" cy="1143000"/>
          </a:xfrm>
        </p:spPr>
        <p:txBody>
          <a:bodyPr/>
          <a:lstStyle/>
          <a:p>
            <a:r>
              <a:rPr lang="en-US" dirty="0" smtClean="0"/>
              <a:t>Transcription Initiation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2896"/>
            <a:ext cx="8229600" cy="58643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RNAP binds to DNA and engages in direct exchange of one sequence for another</a:t>
            </a:r>
          </a:p>
          <a:p>
            <a:r>
              <a:rPr lang="en-US" dirty="0" smtClean="0"/>
              <a:t>Affinity of RNAP for nonspecific DNA decreased by Sigma factor</a:t>
            </a:r>
          </a:p>
          <a:p>
            <a:r>
              <a:rPr lang="en-US" dirty="0" smtClean="0"/>
              <a:t>RNAP + Sigma “touches down” at -35 element</a:t>
            </a:r>
          </a:p>
          <a:p>
            <a:r>
              <a:rPr lang="en-US" dirty="0" smtClean="0"/>
              <a:t>Contact is extended to -10 element, covering ~77 </a:t>
            </a:r>
            <a:r>
              <a:rPr lang="en-US" dirty="0" err="1" smtClean="0"/>
              <a:t>bp</a:t>
            </a:r>
            <a:r>
              <a:rPr lang="en-US" dirty="0" smtClean="0"/>
              <a:t> in “closed” binary complex</a:t>
            </a:r>
          </a:p>
          <a:p>
            <a:r>
              <a:rPr lang="en-US" dirty="0" smtClean="0"/>
              <a:t>Melting is </a:t>
            </a:r>
            <a:r>
              <a:rPr lang="en-US" dirty="0" err="1" smtClean="0"/>
              <a:t>facillitated</a:t>
            </a:r>
            <a:r>
              <a:rPr lang="en-US" dirty="0" smtClean="0"/>
              <a:t> by A+T content of -10 element - of ~12 </a:t>
            </a:r>
            <a:r>
              <a:rPr lang="en-US" dirty="0" err="1" smtClean="0"/>
              <a:t>bp</a:t>
            </a:r>
            <a:r>
              <a:rPr lang="en-US" dirty="0" smtClean="0"/>
              <a:t> from -10 element to +1 produces “open” binary complex</a:t>
            </a:r>
          </a:p>
          <a:p>
            <a:r>
              <a:rPr lang="en-US" dirty="0" smtClean="0"/>
              <a:t>Incorporation of NTPs forms ternary complex, and multiple rounds of abortive initiation occur</a:t>
            </a:r>
          </a:p>
          <a:p>
            <a:r>
              <a:rPr lang="en-US" dirty="0" smtClean="0"/>
              <a:t>Change in RNAP structure occurs, Sigma factor is released or changes form, and it covers ~50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RNAP clears the promoter, shortens to cover only 30-40 </a:t>
            </a:r>
            <a:r>
              <a:rPr lang="en-US" dirty="0" err="1" smtClean="0"/>
              <a:t>bp</a:t>
            </a:r>
            <a:r>
              <a:rPr lang="en-US" dirty="0" smtClean="0"/>
              <a:t>,  and elongation occurs at a rate of ~40 nt/sec</a:t>
            </a:r>
          </a:p>
        </p:txBody>
      </p:sp>
    </p:spTree>
    <p:extLst>
      <p:ext uri="{BB962C8B-B14F-4D97-AF65-F5344CB8AC3E}">
        <p14:creationId xmlns:p14="http://schemas.microsoft.com/office/powerpoint/2010/main" val="882559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2592</TotalTime>
  <Words>476</Words>
  <Application>Microsoft Office PowerPoint</Application>
  <PresentationFormat>On-screen Show (4:3)</PresentationFormat>
  <Paragraphs>87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Using Golden Gate Assembly to Test Bacterial Promoter Hypotheses</vt:lpstr>
      <vt:lpstr>PowerPoint Presentation</vt:lpstr>
      <vt:lpstr>Anneal Oligos</vt:lpstr>
      <vt:lpstr>Oligo Concentration</vt:lpstr>
      <vt:lpstr>Dilution of Oligos</vt:lpstr>
      <vt:lpstr>Golden Gate Assembly Reaction</vt:lpstr>
      <vt:lpstr>Transformation of Competent Cells</vt:lpstr>
      <vt:lpstr>What is the consensus sequence for the two elements of a bacterial promoter? </vt:lpstr>
      <vt:lpstr>Transcription Initiation</vt:lpstr>
      <vt:lpstr>pTac Promoter</vt:lpstr>
      <vt:lpstr>Mutation #3</vt:lpstr>
      <vt:lpstr>Mutation #4</vt:lpstr>
      <vt:lpstr>Mutation #5</vt:lpstr>
      <vt:lpstr>Mutation F</vt:lpstr>
      <vt:lpstr>Vector Only</vt:lpstr>
      <vt:lpstr>Mutation #3</vt:lpstr>
      <vt:lpstr>Mutation #4</vt:lpstr>
      <vt:lpstr>Mutation #5</vt:lpstr>
      <vt:lpstr>Mutation F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Golden Gate Assembly Methods</dc:title>
  <dc:creator>ITS Labs</dc:creator>
  <cp:lastModifiedBy>eckdahl</cp:lastModifiedBy>
  <cp:revision>103</cp:revision>
  <cp:lastPrinted>2013-11-20T16:48:32Z</cp:lastPrinted>
  <dcterms:created xsi:type="dcterms:W3CDTF">2012-07-20T13:16:35Z</dcterms:created>
  <dcterms:modified xsi:type="dcterms:W3CDTF">2014-05-30T12:44:46Z</dcterms:modified>
</cp:coreProperties>
</file>