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16.xml" Type="http://schemas.openxmlformats.org/officeDocument/2006/relationships/slide" Id="rId21"/><Relationship Target="presProps.xml" Type="http://schemas.openxmlformats.org/officeDocument/2006/relationships/presProps" Id="rId2"/><Relationship Target="slides/slide7.xml" Type="http://schemas.openxmlformats.org/officeDocument/2006/relationships/slide" Id="rId12"/><Relationship Target="slides/slide17.xml" Type="http://schemas.openxmlformats.org/officeDocument/2006/relationships/slide" Id="rId22"/><Relationship Target="slides/slide8.xml" Type="http://schemas.openxmlformats.org/officeDocument/2006/relationships/slide" Id="rId13"/><Relationship Target="theme/theme2.xml" Type="http://schemas.openxmlformats.org/officeDocument/2006/relationships/theme" Id="rId1"/><Relationship Target="slides/slide18.xml" Type="http://schemas.openxmlformats.org/officeDocument/2006/relationships/slide" Id="rId2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8" name="Shape 258"/>
        <p:cNvGrpSpPr/>
        <p:nvPr/>
      </p:nvGrpSpPr>
      <p:grpSpPr>
        <a:xfrm>
          <a:off y="0" x="0"/>
          <a:ext cy="0" cx="0"/>
          <a:chOff y="0" x="0"/>
          <a:chExt cy="0" cx="0"/>
        </a:xfrm>
      </p:grpSpPr>
      <p:sp>
        <p:nvSpPr>
          <p:cNvPr id="259" name="Shape 2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60" name="Shape 260"/>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Thomas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4" name="Shape 264"/>
        <p:cNvGrpSpPr/>
        <p:nvPr/>
      </p:nvGrpSpPr>
      <p:grpSpPr>
        <a:xfrm>
          <a:off y="0" x="0"/>
          <a:ext cy="0" cx="0"/>
          <a:chOff y="0" x="0"/>
          <a:chExt cy="0" cx="0"/>
        </a:xfrm>
      </p:grpSpPr>
      <p:sp>
        <p:nvSpPr>
          <p:cNvPr id="265" name="Shape 2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66" name="Shape 26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Thomas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82" name="Shape 28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6" name="Shape 296"/>
        <p:cNvGrpSpPr/>
        <p:nvPr/>
      </p:nvGrpSpPr>
      <p:grpSpPr>
        <a:xfrm>
          <a:off y="0" x="0"/>
          <a:ext cy="0" cx="0"/>
          <a:chOff y="0" x="0"/>
          <a:chExt cy="0" cx="0"/>
        </a:xfrm>
      </p:grpSpPr>
      <p:sp>
        <p:nvSpPr>
          <p:cNvPr id="297" name="Shape 2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98" name="Shape 29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3" name="Shape 313"/>
        <p:cNvGrpSpPr/>
        <p:nvPr/>
      </p:nvGrpSpPr>
      <p:grpSpPr>
        <a:xfrm>
          <a:off y="0" x="0"/>
          <a:ext cy="0" cx="0"/>
          <a:chOff y="0" x="0"/>
          <a:chExt cy="0" cx="0"/>
        </a:xfrm>
      </p:grpSpPr>
      <p:sp>
        <p:nvSpPr>
          <p:cNvPr id="314" name="Shape 31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15" name="Shape 315"/>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9" name="Shape 329"/>
        <p:cNvGrpSpPr/>
        <p:nvPr/>
      </p:nvGrpSpPr>
      <p:grpSpPr>
        <a:xfrm>
          <a:off y="0" x="0"/>
          <a:ext cy="0" cx="0"/>
          <a:chOff y="0" x="0"/>
          <a:chExt cy="0" cx="0"/>
        </a:xfrm>
      </p:grpSpPr>
      <p:sp>
        <p:nvSpPr>
          <p:cNvPr id="330" name="Shape 33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31" name="Shape 331"/>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5" name="Shape 345"/>
        <p:cNvGrpSpPr/>
        <p:nvPr/>
      </p:nvGrpSpPr>
      <p:grpSpPr>
        <a:xfrm>
          <a:off y="0" x="0"/>
          <a:ext cy="0" cx="0"/>
          <a:chOff y="0" x="0"/>
          <a:chExt cy="0" cx="0"/>
        </a:xfrm>
      </p:grpSpPr>
      <p:sp>
        <p:nvSpPr>
          <p:cNvPr id="346" name="Shape 34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47" name="Shape 3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1" name="Shape 351"/>
        <p:cNvGrpSpPr/>
        <p:nvPr/>
      </p:nvGrpSpPr>
      <p:grpSpPr>
        <a:xfrm>
          <a:off y="0" x="0"/>
          <a:ext cy="0" cx="0"/>
          <a:chOff y="0" x="0"/>
          <a:chExt cy="0" cx="0"/>
        </a:xfrm>
      </p:grpSpPr>
      <p:sp>
        <p:nvSpPr>
          <p:cNvPr id="352" name="Shape 3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53" name="Shape 353"/>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Thomas: As defined as those genes which came up as matches in both IGB and BLAST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7" name="Shape 357"/>
        <p:cNvGrpSpPr/>
        <p:nvPr/>
      </p:nvGrpSpPr>
      <p:grpSpPr>
        <a:xfrm>
          <a:off y="0" x="0"/>
          <a:ext cy="0" cx="0"/>
          <a:chOff y="0" x="0"/>
          <a:chExt cy="0" cx="0"/>
        </a:xfrm>
      </p:grpSpPr>
      <p:sp>
        <p:nvSpPr>
          <p:cNvPr id="358" name="Shape 3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59" name="Shape 3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Brittany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I added this image.  If you want to say something about it, maybe just say that out of all of transport systems shown in the picture, compelling research only gives us one to look at for boron.  Not sure if this is good or bad though…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52" name="Shape 152"/>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Thomas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6" name="Shape 196"/>
        <p:cNvGrpSpPr/>
        <p:nvPr/>
      </p:nvGrpSpPr>
      <p:grpSpPr>
        <a:xfrm>
          <a:off y="0" x="0"/>
          <a:ext cy="0" cx="0"/>
          <a:chOff y="0" x="0"/>
          <a:chExt cy="0" cx="0"/>
        </a:xfrm>
      </p:grpSpPr>
      <p:sp>
        <p:nvSpPr>
          <p:cNvPr id="197" name="Shape 1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98" name="Shape 198"/>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Brittany</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563759" x="457200"/>
            <a:ext cy="3009600" cx="8229600"/>
          </a:xfrm>
          <a:prstGeom prst="rect">
            <a:avLst/>
          </a:prstGeom>
        </p:spPr>
        <p:txBody>
          <a:bodyPr bIns="91425" rIns="91425" lIns="91425" t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p:txBody>
      </p:sp>
      <p:sp>
        <p:nvSpPr>
          <p:cNvPr id="10" name="Shape 10"/>
          <p:cNvSpPr txBox="1"/>
          <p:nvPr>
            <p:ph idx="1" type="subTitle"/>
          </p:nvPr>
        </p:nvSpPr>
        <p:spPr>
          <a:xfrm>
            <a:off y="3716392" x="457200"/>
            <a:ext cy="1232699" cx="8229600"/>
          </a:xfrm>
          <a:prstGeom prst="rect">
            <a:avLst/>
          </a:prstGeom>
        </p:spPr>
        <p:txBody>
          <a:bodyPr bIns="91425" rIns="91425" lIns="91425" tIns="91425" anchor="t" anchorCtr="0"/>
          <a:lstStyle>
            <a:lvl1pPr indent="304800" marL="0">
              <a:spcBef>
                <a:spcPts val="0"/>
              </a:spcBef>
              <a:buClr>
                <a:schemeClr val="dk2"/>
              </a:buClr>
              <a:buSzPct val="100000"/>
              <a:buNone/>
              <a:defRPr sz="4800">
                <a:solidFill>
                  <a:schemeClr val="dk2"/>
                </a:solidFill>
              </a:defRPr>
            </a:lvl1pPr>
            <a:lvl2pPr indent="304800" marL="0">
              <a:spcBef>
                <a:spcPts val="0"/>
              </a:spcBef>
              <a:buClr>
                <a:schemeClr val="dk2"/>
              </a:buClr>
              <a:buSzPct val="100000"/>
              <a:buNone/>
              <a:defRPr sz="4800">
                <a:solidFill>
                  <a:schemeClr val="dk2"/>
                </a:solidFill>
              </a:defRPr>
            </a:lvl2pPr>
            <a:lvl3pPr indent="304800" marL="0">
              <a:spcBef>
                <a:spcPts val="0"/>
              </a:spcBef>
              <a:buClr>
                <a:schemeClr val="dk2"/>
              </a:buClr>
              <a:buSzPct val="100000"/>
              <a:buNone/>
              <a:defRPr sz="4800">
                <a:solidFill>
                  <a:schemeClr val="dk2"/>
                </a:solidFill>
              </a:defRPr>
            </a:lvl3pPr>
            <a:lvl4pPr indent="304800" marL="0">
              <a:spcBef>
                <a:spcPts val="0"/>
              </a:spcBef>
              <a:buClr>
                <a:schemeClr val="dk2"/>
              </a:buClr>
              <a:buSzPct val="100000"/>
              <a:buNone/>
              <a:defRPr sz="4800">
                <a:solidFill>
                  <a:schemeClr val="dk2"/>
                </a:solidFill>
              </a:defRPr>
            </a:lvl4pPr>
            <a:lvl5pPr indent="304800" marL="0">
              <a:spcBef>
                <a:spcPts val="0"/>
              </a:spcBef>
              <a:buClr>
                <a:schemeClr val="dk2"/>
              </a:buClr>
              <a:buSzPct val="100000"/>
              <a:buNone/>
              <a:defRPr sz="4800">
                <a:solidFill>
                  <a:schemeClr val="dk2"/>
                </a:solidFill>
              </a:defRPr>
            </a:lvl5pPr>
            <a:lvl6pPr indent="304800" marL="0">
              <a:spcBef>
                <a:spcPts val="0"/>
              </a:spcBef>
              <a:buClr>
                <a:schemeClr val="dk2"/>
              </a:buClr>
              <a:buSzPct val="100000"/>
              <a:buNone/>
              <a:defRPr sz="4800">
                <a:solidFill>
                  <a:schemeClr val="dk2"/>
                </a:solidFill>
              </a:defRPr>
            </a:lvl6pPr>
            <a:lvl7pPr indent="304800" marL="0">
              <a:spcBef>
                <a:spcPts val="0"/>
              </a:spcBef>
              <a:buClr>
                <a:schemeClr val="dk2"/>
              </a:buClr>
              <a:buSzPct val="100000"/>
              <a:buNone/>
              <a:defRPr sz="4800">
                <a:solidFill>
                  <a:schemeClr val="dk2"/>
                </a:solidFill>
              </a:defRPr>
            </a:lvl7pPr>
            <a:lvl8pPr indent="304800" marL="0">
              <a:spcBef>
                <a:spcPts val="0"/>
              </a:spcBef>
              <a:buClr>
                <a:schemeClr val="dk2"/>
              </a:buClr>
              <a:buSzPct val="100000"/>
              <a:buNone/>
              <a:defRPr sz="4800">
                <a:solidFill>
                  <a:schemeClr val="dk2"/>
                </a:solidFill>
              </a:defRPr>
            </a:lvl8pPr>
            <a:lvl9pPr indent="304800" marL="0">
              <a:spcBef>
                <a:spcPts val="0"/>
              </a:spcBef>
              <a:buClr>
                <a:schemeClr val="dk2"/>
              </a:buClr>
              <a:buSzPct val="100000"/>
              <a:buNone/>
              <a:defRPr sz="4800">
                <a:solidFill>
                  <a:schemeClr val="dk2"/>
                </a:solidFill>
              </a:defRPr>
            </a:lvl9pPr>
          </a:lstStyle>
          <a:p/>
        </p:txBody>
      </p:sp>
      <p:cxnSp>
        <p:nvCxnSpPr>
          <p:cNvPr id="11" name="Shape 11"/>
          <p:cNvCxnSpPr/>
          <p:nvPr/>
        </p:nvCxnSpPr>
        <p:spPr>
          <a:xfrm>
            <a:off y="411479" x="457200"/>
            <a:ext cy="0" cx="8229600"/>
          </a:xfrm>
          <a:prstGeom prst="straightConnector1">
            <a:avLst/>
          </a:prstGeom>
          <a:noFill/>
          <a:ln w="57150" cap="flat">
            <a:solidFill>
              <a:schemeClr val="accent1"/>
            </a:solidFill>
            <a:prstDash val="solid"/>
            <a:round/>
            <a:headEnd w="med" len="med" type="none"/>
            <a:tailEnd w="med" len="med" type="none"/>
          </a:ln>
        </p:spPr>
      </p:cxnSp>
      <p:cxnSp>
        <p:nvCxnSpPr>
          <p:cNvPr id="12" name="Shape 12"/>
          <p:cNvCxnSpPr/>
          <p:nvPr/>
        </p:nvCxnSpPr>
        <p:spPr>
          <a:xfrm>
            <a:off y="3633382" x="457200"/>
            <a:ext cy="0" cx="8229600"/>
          </a:xfrm>
          <a:prstGeom prst="straightConnector1">
            <a:avLst/>
          </a:prstGeom>
          <a:noFill/>
          <a:ln w="57150" cap="flat">
            <a:solidFill>
              <a:schemeClr val="accent1"/>
            </a:solidFill>
            <a:prstDash val="solid"/>
            <a:round/>
            <a:headEnd w="med" len="med" type="none"/>
            <a:tailEnd w="med" len="med"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p:txBody>
      </p:sp>
      <p:sp>
        <p:nvSpPr>
          <p:cNvPr id="15" name="Shape 15"/>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cxnSp>
        <p:nvCxnSpPr>
          <p:cNvPr id="16" name="Shape 16"/>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p:txBody>
      </p:sp>
      <p:sp>
        <p:nvSpPr>
          <p:cNvPr id="19" name="Shape 19"/>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0" name="Shape 20"/>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cxnSp>
        <p:nvCxnSpPr>
          <p:cNvPr id="21" name="Shape 21"/>
          <p:cNvCxnSpPr/>
          <p:nvPr/>
        </p:nvCxnSpPr>
        <p:spPr>
          <a:xfrm>
            <a:off y="1143000" x="457200"/>
            <a:ext cy="0" cx="8229600"/>
          </a:xfrm>
          <a:prstGeom prst="straightConnector1">
            <a:avLst/>
          </a:prstGeom>
          <a:noFill/>
          <a:ln w="50800" cap="flat">
            <a:solidFill>
              <a:srgbClr val="DA0002"/>
            </a:solidFill>
            <a:prstDash val="solid"/>
            <a:round/>
            <a:headEnd w="med" len="med" type="none"/>
            <a:tailEnd w="med" len="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2" name="Shape 22"/>
        <p:cNvGrpSpPr/>
        <p:nvPr/>
      </p:nvGrpSpPr>
      <p:grpSpPr>
        <a:xfrm>
          <a:off y="0" x="0"/>
          <a:ext cy="0" cx="0"/>
          <a:chOff y="0" x="0"/>
          <a:chExt cy="0" cx="0"/>
        </a:xfrm>
      </p:grpSpPr>
      <p:sp>
        <p:nvSpPr>
          <p:cNvPr id="23" name="Shape 23"/>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cxnSp>
        <p:nvCxnSpPr>
          <p:cNvPr id="24" name="Shape 24"/>
          <p:cNvCxnSpPr/>
          <p:nvPr/>
        </p:nvCxnSpPr>
        <p:spPr>
          <a:xfrm>
            <a:off y="1143000" x="457200"/>
            <a:ext cy="0" cx="8229600"/>
          </a:xfrm>
          <a:prstGeom prst="straightConnector1">
            <a:avLst/>
          </a:prstGeom>
          <a:noFill/>
          <a:ln w="50800" cap="flat">
            <a:solidFill>
              <a:schemeClr val="accent1"/>
            </a:solidFill>
            <a:prstDash val="solid"/>
            <a:round/>
            <a:headEnd w="med" len="med" type="none"/>
            <a:tailEnd w="med" len="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5" name="Shape 25"/>
        <p:cNvGrpSpPr/>
        <p:nvPr/>
      </p:nvGrpSpPr>
      <p:grpSpPr>
        <a:xfrm>
          <a:off y="0" x="0"/>
          <a:ext cy="0" cx="0"/>
          <a:chOff y="0" x="0"/>
          <a:chExt cy="0" cx="0"/>
        </a:xfrm>
      </p:grpSpPr>
      <p:sp>
        <p:nvSpPr>
          <p:cNvPr id="26" name="Shape 26"/>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FEFEF"/>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accent1"/>
              </a:buClr>
              <a:buSzPct val="100000"/>
              <a:buNone/>
              <a:defRPr b="1" sz="3600">
                <a:solidFill>
                  <a:schemeClr val="accent1"/>
                </a:solidFill>
              </a:defRPr>
            </a:lvl1pPr>
            <a:lvl2pPr indent="228600" marL="0">
              <a:buClr>
                <a:schemeClr val="accent1"/>
              </a:buClr>
              <a:buSzPct val="100000"/>
              <a:buNone/>
              <a:defRPr b="1" sz="3600">
                <a:solidFill>
                  <a:schemeClr val="accent1"/>
                </a:solidFill>
              </a:defRPr>
            </a:lvl2pPr>
            <a:lvl3pPr indent="228600" marL="0">
              <a:buClr>
                <a:schemeClr val="accent1"/>
              </a:buClr>
              <a:buSzPct val="100000"/>
              <a:buNone/>
              <a:defRPr b="1" sz="3600">
                <a:solidFill>
                  <a:schemeClr val="accent1"/>
                </a:solidFill>
              </a:defRPr>
            </a:lvl3pPr>
            <a:lvl4pPr indent="228600" marL="0">
              <a:buClr>
                <a:schemeClr val="accent1"/>
              </a:buClr>
              <a:buSzPct val="100000"/>
              <a:buNone/>
              <a:defRPr b="1" sz="3600">
                <a:solidFill>
                  <a:schemeClr val="accent1"/>
                </a:solidFill>
              </a:defRPr>
            </a:lvl4pPr>
            <a:lvl5pPr indent="228600" marL="0">
              <a:buClr>
                <a:schemeClr val="accent1"/>
              </a:buClr>
              <a:buSzPct val="100000"/>
              <a:buNone/>
              <a:defRPr b="1" sz="3600">
                <a:solidFill>
                  <a:schemeClr val="accent1"/>
                </a:solidFill>
              </a:defRPr>
            </a:lvl5pPr>
            <a:lvl6pPr indent="228600" marL="0">
              <a:buClr>
                <a:schemeClr val="accent1"/>
              </a:buClr>
              <a:buSzPct val="100000"/>
              <a:buNone/>
              <a:defRPr b="1" sz="3600">
                <a:solidFill>
                  <a:schemeClr val="accent1"/>
                </a:solidFill>
              </a:defRPr>
            </a:lvl6pPr>
            <a:lvl7pPr indent="228600" marL="0">
              <a:buClr>
                <a:schemeClr val="accent1"/>
              </a:buClr>
              <a:buSzPct val="100000"/>
              <a:buNone/>
              <a:defRPr b="1" sz="3600">
                <a:solidFill>
                  <a:schemeClr val="accent1"/>
                </a:solidFill>
              </a:defRPr>
            </a:lvl7pPr>
            <a:lvl8pPr indent="228600" marL="0">
              <a:buClr>
                <a:schemeClr val="accent1"/>
              </a:buClr>
              <a:buSzPct val="100000"/>
              <a:buNone/>
              <a:defRPr b="1" sz="3600">
                <a:solidFill>
                  <a:schemeClr val="accent1"/>
                </a:solidFill>
              </a:defRPr>
            </a:lvl8pPr>
            <a:lvl9pPr indent="228600" marL="0">
              <a:buClr>
                <a:schemeClr val="accent1"/>
              </a:buClr>
              <a:buSzPct val="100000"/>
              <a:buNone/>
              <a:defRPr b="1" sz="3600">
                <a:solidFill>
                  <a:schemeClr val="accent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cxnSp>
        <p:nvCxnSpPr>
          <p:cNvPr id="7" name="Shape 7"/>
          <p:cNvCxnSpPr/>
          <p:nvPr/>
        </p:nvCxnSpPr>
        <p:spPr>
          <a:xfrm>
            <a:off y="5023259" x="457200"/>
            <a:ext cy="0" cx="8229600"/>
          </a:xfrm>
          <a:prstGeom prst="straightConnector1">
            <a:avLst/>
          </a:prstGeom>
          <a:noFill/>
          <a:ln w="50800" cap="flat">
            <a:solidFill>
              <a:schemeClr val="lt2"/>
            </a:solidFill>
            <a:prstDash val="solid"/>
            <a:round/>
            <a:headEnd w="med" len="med" type="none"/>
            <a:tailEnd w="med" len="med" type="none"/>
          </a:ln>
        </p:spPr>
      </p:cxn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http://www.arabidopsis.org/servlets/TairObject?type=keyword&amp;id=20295" Type="http://schemas.openxmlformats.org/officeDocument/2006/relationships/hyperlink" TargetMode="External" Id="rId4"/><Relationship Target="http://www.arabidopsis.org/servlets/TairObject?type=keyword&amp;id=20607" Type="http://schemas.openxmlformats.org/officeDocument/2006/relationships/hyperlink" TargetMode="External" Id="rId3"/><Relationship Target="http://www.arabidopsis.org/servlets/TairObject?type=keyword&amp;id=20174" Type="http://schemas.openxmlformats.org/officeDocument/2006/relationships/hyperlink" TargetMode="External" Id="rId6"/><Relationship Target="http://www.arabidopsis.org/servlets/TairObject?type=keyword&amp;id=19990" Type="http://schemas.openxmlformats.org/officeDocument/2006/relationships/hyperlink" TargetMode="External" Id="rId5"/><Relationship Target="http://www.arabidopsis.org/servlets/TairObject?type=keyword&amp;id=20467" Type="http://schemas.openxmlformats.org/officeDocument/2006/relationships/hyperlink" TargetMode="External" Id="rId8"/><Relationship Target="http://www.arabidopsis.org/servlets/TairObject?type=keyword&amp;id=20214" Type="http://schemas.openxmlformats.org/officeDocument/2006/relationships/hyperlink" TargetMode="External" Id="rId7"/></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http://www.arabidopsis.org/servlets/TairObject?type=keyword&amp;id=20295" Type="http://schemas.openxmlformats.org/officeDocument/2006/relationships/hyperlink" TargetMode="External" Id="rId4"/><Relationship Target="http://www.arabidopsis.org/servlets/TairObject?type=keyword&amp;id=20607" Type="http://schemas.openxmlformats.org/officeDocument/2006/relationships/hyperlink" TargetMode="External" Id="rId3"/><Relationship Target="http://www.arabidopsis.org/servlets/TairObject?type=keyword&amp;id=20174" Type="http://schemas.openxmlformats.org/officeDocument/2006/relationships/hyperlink" TargetMode="External" Id="rId6"/><Relationship Target="http://www.arabidopsis.org/servlets/TairObject?type=keyword&amp;id=19990" Type="http://schemas.openxmlformats.org/officeDocument/2006/relationships/hyperlink" TargetMode="External" Id="rId5"/><Relationship Target="http://www.arabidopsis.org/servlets/TairObject?type=keyword&amp;id=20467" Type="http://schemas.openxmlformats.org/officeDocument/2006/relationships/hyperlink" TargetMode="External" Id="rId8"/><Relationship Target="http://www.arabidopsis.org/servlets/TairObject?type=keyword&amp;id=20214" Type="http://schemas.openxmlformats.org/officeDocument/2006/relationships/hyperlink" TargetMode="External" Id="rId7"/></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 Target="http://www.arabidopsis.org/servlets/TairObject?type=keyword&amp;id=20295" Type="http://schemas.openxmlformats.org/officeDocument/2006/relationships/hyperlink" TargetMode="External" Id="rId4"/><Relationship Target="http://www.arabidopsis.org/servlets/TairObject?type=keyword&amp;id=20607" Type="http://schemas.openxmlformats.org/officeDocument/2006/relationships/hyperlink" TargetMode="External" Id="rId3"/><Relationship Target="http://www.arabidopsis.org/servlets/TairObject?type=keyword&amp;id=20174" Type="http://schemas.openxmlformats.org/officeDocument/2006/relationships/hyperlink" TargetMode="External" Id="rId6"/><Relationship Target="http://www.arabidopsis.org/servlets/TairObject?type=keyword&amp;id=19990" Type="http://schemas.openxmlformats.org/officeDocument/2006/relationships/hyperlink" TargetMode="External" Id="rId5"/><Relationship Target="http://www.arabidopsis.org/servlets/TairObject?type=keyword&amp;id=20467" Type="http://schemas.openxmlformats.org/officeDocument/2006/relationships/hyperlink" TargetMode="External" Id="rId8"/><Relationship Target="http://www.arabidopsis.org/servlets/TairObject?type=keyword&amp;id=20214" Type="http://schemas.openxmlformats.org/officeDocument/2006/relationships/hyperlink" TargetMode="External" Id="rId7"/></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http://www.arabidopsis.org/servlets/TairObject?type=keyword&amp;id=20295" Type="http://schemas.openxmlformats.org/officeDocument/2006/relationships/hyperlink" TargetMode="External" Id="rId4"/><Relationship Target="http://www.arabidopsis.org/servlets/TairObject?type=keyword&amp;id=20607" Type="http://schemas.openxmlformats.org/officeDocument/2006/relationships/hyperlink" TargetMode="External" Id="rId3"/><Relationship Target="http://www.arabidopsis.org/servlets/TairObject?type=keyword&amp;id=20174" Type="http://schemas.openxmlformats.org/officeDocument/2006/relationships/hyperlink" TargetMode="External" Id="rId6"/><Relationship Target="http://www.arabidopsis.org/servlets/TairObject?type=keyword&amp;id=19990" Type="http://schemas.openxmlformats.org/officeDocument/2006/relationships/hyperlink" TargetMode="External" Id="rId5"/><Relationship Target="http://www.arabidopsis.org/servlets/TairObject?type=keyword&amp;id=20467" Type="http://schemas.openxmlformats.org/officeDocument/2006/relationships/hyperlink" TargetMode="External" Id="rId8"/><Relationship Target="http://www.arabidopsis.org/servlets/TairObject?type=keyword&amp;id=20214" Type="http://schemas.openxmlformats.org/officeDocument/2006/relationships/hyperlink" TargetMode="External" Id="rId7"/></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 Target="http://www.arabidopsis.org/servlets/TairObject?type=keyword&amp;id=20295" Type="http://schemas.openxmlformats.org/officeDocument/2006/relationships/hyperlink" TargetMode="External" Id="rId4"/><Relationship Target="http://www.arabidopsis.org/servlets/TairObject?type=keyword&amp;id=20607" Type="http://schemas.openxmlformats.org/officeDocument/2006/relationships/hyperlink" TargetMode="External" Id="rId3"/><Relationship Target="http://www.arabidopsis.org/servlets/TairObject?type=keyword&amp;id=20174" Type="http://schemas.openxmlformats.org/officeDocument/2006/relationships/hyperlink" TargetMode="External" Id="rId6"/><Relationship Target="http://www.arabidopsis.org/servlets/TairObject?type=keyword&amp;id=19990" Type="http://schemas.openxmlformats.org/officeDocument/2006/relationships/hyperlink" TargetMode="External" Id="rId5"/><Relationship Target="http://www.arabidopsis.org/servlets/TairObject?type=keyword&amp;id=20467" Type="http://schemas.openxmlformats.org/officeDocument/2006/relationships/hyperlink" TargetMode="External" Id="rId8"/><Relationship Target="http://www.arabidopsis.org/servlets/TairObject?type=keyword&amp;id=20214" Type="http://schemas.openxmlformats.org/officeDocument/2006/relationships/hyperlink" TargetMode="External" Id="rId7"/></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http://www.arabidopsis.org/servlets/TairObject?type=locus&amp;name=AT1G31885" Type="http://schemas.openxmlformats.org/officeDocument/2006/relationships/hyperlink" TargetMode="External" Id="rId4"/><Relationship Target="http://www.arabidopsis.org/servlets/TairObject?type=locus&amp;name=AT2G37180" Type="http://schemas.openxmlformats.org/officeDocument/2006/relationships/hyperlink" TargetMode="External"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1.gif"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6.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6.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ctrTitle"/>
          </p:nvPr>
        </p:nvSpPr>
        <p:spPr>
          <a:xfrm>
            <a:off y="563759" x="457200"/>
            <a:ext cy="3009600" cx="8229600"/>
          </a:xfrm>
          <a:prstGeom prst="rect">
            <a:avLst/>
          </a:prstGeom>
        </p:spPr>
        <p:txBody>
          <a:bodyPr bIns="91425" rIns="91425" lIns="91425" tIns="91425" anchor="t" anchorCtr="0">
            <a:noAutofit/>
          </a:bodyPr>
          <a:lstStyle/>
          <a:p>
            <a:pPr>
              <a:buNone/>
            </a:pPr>
            <a:r>
              <a:rPr lang="en"/>
              <a:t>BORON</a:t>
            </a:r>
          </a:p>
        </p:txBody>
      </p:sp>
      <p:sp>
        <p:nvSpPr>
          <p:cNvPr id="30" name="Shape 30"/>
          <p:cNvSpPr txBox="1"/>
          <p:nvPr>
            <p:ph idx="1" type="subTitle"/>
          </p:nvPr>
        </p:nvSpPr>
        <p:spPr>
          <a:xfrm>
            <a:off y="2840053" x="685800"/>
            <a:ext cy="784737" cx="7772400"/>
          </a:xfrm>
          <a:prstGeom prst="rect">
            <a:avLst/>
          </a:prstGeom>
        </p:spPr>
        <p:txBody>
          <a:bodyPr bIns="91425" rIns="91425" lIns="91425" tIns="91425" anchor="t" anchorCtr="0">
            <a:noAutofit/>
          </a:bodyPr>
          <a:lstStyle/>
          <a:p>
            <a:pPr>
              <a:buNone/>
            </a:pPr>
            <a:r>
              <a:rPr sz="1800" lang="en"/>
              <a:t>THOMAS PEDERSON and BRITTANY ELEK</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y="0" x="0"/>
          <a:ext cy="0" cx="0"/>
          <a:chOff y="0" x="0"/>
          <a:chExt cy="0" cx="0"/>
        </a:xfrm>
      </p:grpSpPr>
      <p:sp>
        <p:nvSpPr>
          <p:cNvPr id="200" name="Shape 200"/>
          <p:cNvSpPr/>
          <p:nvPr/>
        </p:nvSpPr>
        <p:spPr>
          <a:xfrm>
            <a:off y="1258633" x="1749775"/>
            <a:ext cy="3650893"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01" name="Shape 201"/>
          <p:cNvSpPr txBox="1"/>
          <p:nvPr/>
        </p:nvSpPr>
        <p:spPr>
          <a:xfrm>
            <a:off y="627749" x="1722775"/>
            <a:ext cy="268284" cx="576600"/>
          </a:xfrm>
          <a:prstGeom prst="rect">
            <a:avLst/>
          </a:prstGeom>
        </p:spPr>
        <p:txBody>
          <a:bodyPr bIns="91425" rIns="91425" lIns="91425" tIns="91425" anchor="t" anchorCtr="0">
            <a:noAutofit/>
          </a:bodyPr>
          <a:lstStyle/>
          <a:p>
            <a:pPr rtl="0" lvl="0">
              <a:buNone/>
            </a:pPr>
            <a:r>
              <a:rPr b="1" lang="en"/>
              <a:t>C4</a:t>
            </a:r>
          </a:p>
        </p:txBody>
      </p:sp>
      <p:sp>
        <p:nvSpPr>
          <p:cNvPr id="202" name="Shape 202"/>
          <p:cNvSpPr txBox="1"/>
          <p:nvPr/>
        </p:nvSpPr>
        <p:spPr>
          <a:xfrm flipH="1">
            <a:off y="1029616" x="198774"/>
            <a:ext cy="184842" cx="500400"/>
          </a:xfrm>
          <a:prstGeom prst="rect">
            <a:avLst/>
          </a:prstGeom>
        </p:spPr>
        <p:txBody>
          <a:bodyPr bIns="91425" rIns="91425" lIns="91425" tIns="91425" anchor="t" anchorCtr="0">
            <a:noAutofit/>
          </a:bodyPr>
          <a:lstStyle/>
          <a:p>
            <a:pPr rtl="0" lvl="0">
              <a:buClr>
                <a:srgbClr val="000000"/>
              </a:buClr>
              <a:buSzPct val="122222"/>
              <a:buFont typeface="Arial"/>
              <a:buNone/>
            </a:pPr>
            <a:r>
              <a:rPr sz="900" lang="en"/>
              <a:t>0</a:t>
            </a:r>
          </a:p>
          <a:p>
            <a:r>
              <a:t/>
            </a:r>
          </a:p>
        </p:txBody>
      </p:sp>
      <p:sp>
        <p:nvSpPr>
          <p:cNvPr id="203" name="Shape 203"/>
          <p:cNvSpPr txBox="1"/>
          <p:nvPr/>
        </p:nvSpPr>
        <p:spPr>
          <a:xfrm>
            <a:off y="4864790" x="1605550"/>
            <a:ext cy="204910" cx="1048200"/>
          </a:xfrm>
          <a:prstGeom prst="rect">
            <a:avLst/>
          </a:prstGeom>
        </p:spPr>
        <p:txBody>
          <a:bodyPr bIns="91425" rIns="91425" lIns="91425" tIns="91425" anchor="t" anchorCtr="0">
            <a:noAutofit/>
          </a:bodyPr>
          <a:lstStyle/>
          <a:p>
            <a:pPr rtl="0" lvl="0">
              <a:buNone/>
            </a:pPr>
            <a:r>
              <a:rPr sz="900" lang="en"/>
              <a:t>5.3 x 10</a:t>
            </a:r>
            <a:r>
              <a:rPr baseline="30000" sz="900" lang="en"/>
              <a:t>7</a:t>
            </a:r>
          </a:p>
        </p:txBody>
      </p:sp>
      <p:sp>
        <p:nvSpPr>
          <p:cNvPr id="204" name="Shape 204"/>
          <p:cNvSpPr/>
          <p:nvPr/>
        </p:nvSpPr>
        <p:spPr>
          <a:xfrm>
            <a:off y="1213897" x="3636375"/>
            <a:ext cy="3695519"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05" name="Shape 205"/>
          <p:cNvSpPr/>
          <p:nvPr/>
        </p:nvSpPr>
        <p:spPr>
          <a:xfrm>
            <a:off y="1213897" x="5293000"/>
            <a:ext cy="3695519"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06" name="Shape 206"/>
          <p:cNvSpPr/>
          <p:nvPr/>
        </p:nvSpPr>
        <p:spPr>
          <a:xfrm>
            <a:off y="1213897" x="7551425"/>
            <a:ext cy="3695519"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07" name="Shape 207"/>
          <p:cNvSpPr/>
          <p:nvPr/>
        </p:nvSpPr>
        <p:spPr>
          <a:xfrm>
            <a:off y="1258633" x="157950"/>
            <a:ext cy="3650893"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08" name="Shape 208"/>
          <p:cNvSpPr txBox="1"/>
          <p:nvPr/>
        </p:nvSpPr>
        <p:spPr>
          <a:xfrm>
            <a:off y="627749" x="122575"/>
            <a:ext cy="268284" cx="500400"/>
          </a:xfrm>
          <a:prstGeom prst="rect">
            <a:avLst/>
          </a:prstGeom>
        </p:spPr>
        <p:txBody>
          <a:bodyPr bIns="91425" rIns="91425" lIns="91425" tIns="91425" anchor="t" anchorCtr="0">
            <a:noAutofit/>
          </a:bodyPr>
          <a:lstStyle/>
          <a:p>
            <a:pPr rtl="0" lvl="0">
              <a:buNone/>
            </a:pPr>
            <a:r>
              <a:rPr b="1" lang="en"/>
              <a:t>C3</a:t>
            </a:r>
          </a:p>
        </p:txBody>
      </p:sp>
      <p:sp>
        <p:nvSpPr>
          <p:cNvPr id="209" name="Shape 209"/>
          <p:cNvSpPr txBox="1"/>
          <p:nvPr/>
        </p:nvSpPr>
        <p:spPr>
          <a:xfrm>
            <a:off y="627749" x="3627775"/>
            <a:ext cy="268284" cx="576600"/>
          </a:xfrm>
          <a:prstGeom prst="rect">
            <a:avLst/>
          </a:prstGeom>
        </p:spPr>
        <p:txBody>
          <a:bodyPr bIns="91425" rIns="91425" lIns="91425" tIns="91425" anchor="t" anchorCtr="0">
            <a:noAutofit/>
          </a:bodyPr>
          <a:lstStyle/>
          <a:p>
            <a:pPr rtl="0" lvl="0">
              <a:buNone/>
            </a:pPr>
            <a:r>
              <a:rPr b="1" lang="en"/>
              <a:t>C6</a:t>
            </a:r>
          </a:p>
        </p:txBody>
      </p:sp>
      <p:sp>
        <p:nvSpPr>
          <p:cNvPr id="210" name="Shape 210"/>
          <p:cNvSpPr txBox="1"/>
          <p:nvPr/>
        </p:nvSpPr>
        <p:spPr>
          <a:xfrm>
            <a:off y="627749" x="5280000"/>
            <a:ext cy="268284" cx="500400"/>
          </a:xfrm>
          <a:prstGeom prst="rect">
            <a:avLst/>
          </a:prstGeom>
        </p:spPr>
        <p:txBody>
          <a:bodyPr bIns="91425" rIns="91425" lIns="91425" tIns="91425" anchor="t" anchorCtr="0">
            <a:noAutofit/>
          </a:bodyPr>
          <a:lstStyle/>
          <a:p>
            <a:pPr rtl="0" lvl="0">
              <a:buNone/>
            </a:pPr>
            <a:r>
              <a:rPr b="1" lang="en"/>
              <a:t>C8</a:t>
            </a:r>
          </a:p>
        </p:txBody>
      </p:sp>
      <p:sp>
        <p:nvSpPr>
          <p:cNvPr id="211" name="Shape 211"/>
          <p:cNvSpPr txBox="1"/>
          <p:nvPr/>
        </p:nvSpPr>
        <p:spPr>
          <a:xfrm>
            <a:off y="627749" x="7551425"/>
            <a:ext cy="268284" cx="500400"/>
          </a:xfrm>
          <a:prstGeom prst="rect">
            <a:avLst/>
          </a:prstGeom>
        </p:spPr>
        <p:txBody>
          <a:bodyPr bIns="91425" rIns="91425" lIns="91425" tIns="91425" anchor="t" anchorCtr="0">
            <a:noAutofit/>
          </a:bodyPr>
          <a:lstStyle/>
          <a:p>
            <a:pPr rtl="0" lvl="0">
              <a:buNone/>
            </a:pPr>
            <a:r>
              <a:rPr b="1" lang="en"/>
              <a:t>C9</a:t>
            </a:r>
          </a:p>
        </p:txBody>
      </p:sp>
      <p:sp>
        <p:nvSpPr>
          <p:cNvPr id="212" name="Shape 212"/>
          <p:cNvSpPr txBox="1"/>
          <p:nvPr/>
        </p:nvSpPr>
        <p:spPr>
          <a:xfrm>
            <a:off y="4864790" x="4950"/>
            <a:ext cy="204910" cx="1048200"/>
          </a:xfrm>
          <a:prstGeom prst="rect">
            <a:avLst/>
          </a:prstGeom>
        </p:spPr>
        <p:txBody>
          <a:bodyPr bIns="91425" rIns="91425" lIns="91425" tIns="91425" anchor="t" anchorCtr="0">
            <a:noAutofit/>
          </a:bodyPr>
          <a:lstStyle/>
          <a:p>
            <a:pPr rtl="0" lvl="0">
              <a:buNone/>
            </a:pPr>
            <a:r>
              <a:rPr sz="900" lang="en"/>
              <a:t>6.5 x 10</a:t>
            </a:r>
            <a:r>
              <a:rPr baseline="30000" sz="900" lang="en"/>
              <a:t>7</a:t>
            </a:r>
          </a:p>
        </p:txBody>
      </p:sp>
      <p:sp>
        <p:nvSpPr>
          <p:cNvPr id="213" name="Shape 213"/>
          <p:cNvSpPr txBox="1"/>
          <p:nvPr/>
        </p:nvSpPr>
        <p:spPr>
          <a:xfrm>
            <a:off y="1385932" x="1586950"/>
            <a:ext cy="315023" cx="1355100"/>
          </a:xfrm>
          <a:prstGeom prst="rect">
            <a:avLst/>
          </a:prstGeom>
        </p:spPr>
        <p:txBody>
          <a:bodyPr bIns="91425" rIns="91425" lIns="91425" tIns="91425" anchor="t" anchorCtr="0">
            <a:noAutofit/>
          </a:bodyPr>
          <a:lstStyle/>
          <a:p>
            <a:pPr algn="r" rtl="0" lvl="0">
              <a:lnSpc>
                <a:spcPct val="115000"/>
              </a:lnSpc>
              <a:buClr>
                <a:srgbClr val="000000"/>
              </a:buClr>
              <a:buSzPct val="137500"/>
              <a:buFont typeface="Arial"/>
              <a:buNone/>
            </a:pPr>
            <a:r>
              <a:rPr sz="800" lang="en">
                <a:solidFill>
                  <a:srgbClr val="FF0000"/>
                </a:solidFill>
              </a:rPr>
              <a:t>QTL 1,554,267</a:t>
            </a:r>
          </a:p>
          <a:p>
            <a:r>
              <a:t/>
            </a:r>
          </a:p>
          <a:p>
            <a:r>
              <a:t/>
            </a:r>
          </a:p>
        </p:txBody>
      </p:sp>
      <p:sp>
        <p:nvSpPr>
          <p:cNvPr id="214" name="Shape 214"/>
          <p:cNvSpPr txBox="1"/>
          <p:nvPr/>
        </p:nvSpPr>
        <p:spPr>
          <a:xfrm flipH="1">
            <a:off y="1013241" x="1815549"/>
            <a:ext cy="184799" cx="500400"/>
          </a:xfrm>
          <a:prstGeom prst="rect">
            <a:avLst/>
          </a:prstGeom>
        </p:spPr>
        <p:txBody>
          <a:bodyPr bIns="91425" rIns="91425" lIns="91425" tIns="91425" anchor="t" anchorCtr="0">
            <a:noAutofit/>
          </a:bodyPr>
          <a:lstStyle/>
          <a:p>
            <a:pPr rtl="0" lvl="0">
              <a:buNone/>
            </a:pPr>
            <a:r>
              <a:rPr sz="900" lang="en"/>
              <a:t>0</a:t>
            </a:r>
          </a:p>
          <a:p>
            <a:r>
              <a:t/>
            </a:r>
          </a:p>
        </p:txBody>
      </p:sp>
      <p:sp>
        <p:nvSpPr>
          <p:cNvPr id="215" name="Shape 215"/>
          <p:cNvSpPr txBox="1"/>
          <p:nvPr/>
        </p:nvSpPr>
        <p:spPr>
          <a:xfrm>
            <a:off y="1339677" x="446575"/>
            <a:ext cy="268284" cx="1123799"/>
          </a:xfrm>
          <a:prstGeom prst="rect">
            <a:avLst/>
          </a:prstGeom>
          <a:noFill/>
          <a:ln>
            <a:noFill/>
          </a:ln>
        </p:spPr>
        <p:txBody>
          <a:bodyPr bIns="91425" rIns="91425" lIns="91425" tIns="91425" anchor="t" anchorCtr="0">
            <a:noAutofit/>
          </a:bodyPr>
          <a:lstStyle/>
          <a:p>
            <a:pPr rtl="0" lvl="0">
              <a:buNone/>
            </a:pPr>
            <a:r>
              <a:rPr sz="800" lang="en">
                <a:solidFill>
                  <a:srgbClr val="FF0000"/>
                </a:solidFill>
              </a:rPr>
              <a:t>QTL 241,916</a:t>
            </a:r>
          </a:p>
        </p:txBody>
      </p:sp>
      <p:sp>
        <p:nvSpPr>
          <p:cNvPr id="216" name="Shape 216"/>
          <p:cNvSpPr txBox="1"/>
          <p:nvPr/>
        </p:nvSpPr>
        <p:spPr>
          <a:xfrm>
            <a:off y="1587145" x="2083900"/>
            <a:ext cy="315023" cx="1484400"/>
          </a:xfrm>
          <a:prstGeom prst="rect">
            <a:avLst/>
          </a:prstGeom>
        </p:spPr>
        <p:txBody>
          <a:bodyPr bIns="91425" rIns="91425" lIns="91425" tIns="91425" anchor="t" anchorCtr="0">
            <a:noAutofit/>
          </a:bodyPr>
          <a:lstStyle/>
          <a:p>
            <a:pPr rtl="0" lvl="0">
              <a:buNone/>
            </a:pPr>
            <a:r>
              <a:rPr b="1" sz="800" lang="en"/>
              <a:t>PIP2;3 / 2;7 4,159,189</a:t>
            </a:r>
          </a:p>
          <a:p>
            <a:r>
              <a:t/>
            </a:r>
          </a:p>
        </p:txBody>
      </p:sp>
      <p:sp>
        <p:nvSpPr>
          <p:cNvPr id="217" name="Shape 217"/>
          <p:cNvSpPr txBox="1"/>
          <p:nvPr/>
        </p:nvSpPr>
        <p:spPr>
          <a:xfrm>
            <a:off y="1441989" x="436125"/>
            <a:ext cy="315023" cx="1279200"/>
          </a:xfrm>
          <a:prstGeom prst="rect">
            <a:avLst/>
          </a:prstGeom>
        </p:spPr>
        <p:txBody>
          <a:bodyPr bIns="91425" rIns="91425" lIns="91425" tIns="91425" anchor="t" anchorCtr="0">
            <a:noAutofit/>
          </a:bodyPr>
          <a:lstStyle/>
          <a:p>
            <a:pPr rtl="0" lvl="0">
              <a:buNone/>
            </a:pPr>
            <a:r>
              <a:rPr b="1" sz="800" lang="en"/>
              <a:t>BOT1 593,351</a:t>
            </a:r>
          </a:p>
        </p:txBody>
      </p:sp>
      <p:sp>
        <p:nvSpPr>
          <p:cNvPr id="218" name="Shape 218"/>
          <p:cNvSpPr txBox="1"/>
          <p:nvPr/>
        </p:nvSpPr>
        <p:spPr>
          <a:xfrm flipH="1">
            <a:off y="964907" x="3708249"/>
            <a:ext cy="184799" cx="500400"/>
          </a:xfrm>
          <a:prstGeom prst="rect">
            <a:avLst/>
          </a:prstGeom>
        </p:spPr>
        <p:txBody>
          <a:bodyPr bIns="91425" rIns="91425" lIns="91425" tIns="91425" anchor="t" anchorCtr="0">
            <a:noAutofit/>
          </a:bodyPr>
          <a:lstStyle/>
          <a:p>
            <a:pPr rtl="0" lvl="0">
              <a:buNone/>
            </a:pPr>
            <a:r>
              <a:rPr sz="900" lang="en"/>
              <a:t>0</a:t>
            </a:r>
          </a:p>
          <a:p>
            <a:r>
              <a:t/>
            </a:r>
          </a:p>
        </p:txBody>
      </p:sp>
      <p:sp>
        <p:nvSpPr>
          <p:cNvPr id="219" name="Shape 219"/>
          <p:cNvSpPr txBox="1"/>
          <p:nvPr/>
        </p:nvSpPr>
        <p:spPr>
          <a:xfrm>
            <a:off y="4864790" x="3510550"/>
            <a:ext cy="204910" cx="1048200"/>
          </a:xfrm>
          <a:prstGeom prst="rect">
            <a:avLst/>
          </a:prstGeom>
        </p:spPr>
        <p:txBody>
          <a:bodyPr bIns="91425" rIns="91425" lIns="91425" tIns="91425" anchor="t" anchorCtr="0">
            <a:noAutofit/>
          </a:bodyPr>
          <a:lstStyle/>
          <a:p>
            <a:pPr rtl="0" lvl="0">
              <a:buNone/>
            </a:pPr>
            <a:r>
              <a:rPr sz="900" lang="en"/>
              <a:t>3.8 x 10</a:t>
            </a:r>
            <a:r>
              <a:rPr baseline="30000" sz="900" lang="en"/>
              <a:t>7</a:t>
            </a:r>
          </a:p>
        </p:txBody>
      </p:sp>
      <p:sp>
        <p:nvSpPr>
          <p:cNvPr id="220" name="Shape 220"/>
          <p:cNvSpPr txBox="1"/>
          <p:nvPr/>
        </p:nvSpPr>
        <p:spPr>
          <a:xfrm>
            <a:off y="2123715" x="3491950"/>
            <a:ext cy="315023" cx="1355100"/>
          </a:xfrm>
          <a:prstGeom prst="rect">
            <a:avLst/>
          </a:prstGeom>
        </p:spPr>
        <p:txBody>
          <a:bodyPr bIns="91425" rIns="91425" lIns="91425" tIns="91425" anchor="t" anchorCtr="0">
            <a:noAutofit/>
          </a:bodyPr>
          <a:lstStyle/>
          <a:p>
            <a:pPr algn="r" rtl="0" lvl="0">
              <a:lnSpc>
                <a:spcPct val="115000"/>
              </a:lnSpc>
              <a:buNone/>
            </a:pPr>
            <a:r>
              <a:rPr sz="800" lang="en">
                <a:solidFill>
                  <a:srgbClr val="FF0000"/>
                </a:solidFill>
              </a:rPr>
              <a:t>QTL 9,847,363</a:t>
            </a:r>
          </a:p>
          <a:p>
            <a:r>
              <a:t/>
            </a:r>
          </a:p>
          <a:p>
            <a:r>
              <a:t/>
            </a:r>
          </a:p>
        </p:txBody>
      </p:sp>
      <p:sp>
        <p:nvSpPr>
          <p:cNvPr id="221" name="Shape 221"/>
          <p:cNvSpPr txBox="1"/>
          <p:nvPr/>
        </p:nvSpPr>
        <p:spPr>
          <a:xfrm>
            <a:off y="2697469" x="3969675"/>
            <a:ext cy="315023" cx="1484400"/>
          </a:xfrm>
          <a:prstGeom prst="rect">
            <a:avLst/>
          </a:prstGeom>
        </p:spPr>
        <p:txBody>
          <a:bodyPr bIns="91425" rIns="91425" lIns="91425" tIns="91425" anchor="t" anchorCtr="0">
            <a:noAutofit/>
          </a:bodyPr>
          <a:lstStyle/>
          <a:p>
            <a:pPr rtl="0" lvl="0">
              <a:buNone/>
            </a:pPr>
            <a:r>
              <a:rPr sz="800" lang="en">
                <a:solidFill>
                  <a:srgbClr val="0B5394"/>
                </a:solidFill>
              </a:rPr>
              <a:t>NIP6;1 11,851,348</a:t>
            </a:r>
          </a:p>
          <a:p>
            <a:r>
              <a:t/>
            </a:r>
          </a:p>
        </p:txBody>
      </p:sp>
      <p:sp>
        <p:nvSpPr>
          <p:cNvPr id="222" name="Shape 222"/>
          <p:cNvSpPr txBox="1"/>
          <p:nvPr/>
        </p:nvSpPr>
        <p:spPr>
          <a:xfrm>
            <a:off y="4864790" x="5110750"/>
            <a:ext cy="204910" cx="1048200"/>
          </a:xfrm>
          <a:prstGeom prst="rect">
            <a:avLst/>
          </a:prstGeom>
        </p:spPr>
        <p:txBody>
          <a:bodyPr bIns="91425" rIns="91425" lIns="91425" tIns="91425" anchor="t" anchorCtr="0">
            <a:noAutofit/>
          </a:bodyPr>
          <a:lstStyle/>
          <a:p>
            <a:pPr rtl="0" lvl="0">
              <a:buNone/>
            </a:pPr>
            <a:r>
              <a:rPr sz="900" lang="en"/>
              <a:t>4.2 x 10</a:t>
            </a:r>
            <a:r>
              <a:rPr baseline="30000" sz="900" lang="en"/>
              <a:t>7</a:t>
            </a:r>
          </a:p>
        </p:txBody>
      </p:sp>
      <p:sp>
        <p:nvSpPr>
          <p:cNvPr id="223" name="Shape 223"/>
          <p:cNvSpPr txBox="1"/>
          <p:nvPr/>
        </p:nvSpPr>
        <p:spPr>
          <a:xfrm flipH="1">
            <a:off y="964384" x="5308449"/>
            <a:ext cy="184799" cx="500400"/>
          </a:xfrm>
          <a:prstGeom prst="rect">
            <a:avLst/>
          </a:prstGeom>
        </p:spPr>
        <p:txBody>
          <a:bodyPr bIns="91425" rIns="91425" lIns="91425" tIns="91425" anchor="t" anchorCtr="0">
            <a:noAutofit/>
          </a:bodyPr>
          <a:lstStyle/>
          <a:p>
            <a:pPr rtl="0" lvl="0">
              <a:buNone/>
            </a:pPr>
            <a:r>
              <a:rPr sz="900" lang="en"/>
              <a:t>0</a:t>
            </a:r>
          </a:p>
          <a:p>
            <a:r>
              <a:t/>
            </a:r>
          </a:p>
        </p:txBody>
      </p:sp>
      <p:sp>
        <p:nvSpPr>
          <p:cNvPr id="224" name="Shape 224"/>
          <p:cNvSpPr txBox="1"/>
          <p:nvPr/>
        </p:nvSpPr>
        <p:spPr>
          <a:xfrm>
            <a:off y="2254139" x="3969675"/>
            <a:ext cy="315023" cx="1484400"/>
          </a:xfrm>
          <a:prstGeom prst="rect">
            <a:avLst/>
          </a:prstGeom>
        </p:spPr>
        <p:txBody>
          <a:bodyPr bIns="91425" rIns="91425" lIns="91425" tIns="91425" anchor="t" anchorCtr="0">
            <a:noAutofit/>
          </a:bodyPr>
          <a:lstStyle/>
          <a:p>
            <a:pPr rtl="0" lvl="0">
              <a:buNone/>
            </a:pPr>
            <a:r>
              <a:rPr b="1" sz="800" lang="en"/>
              <a:t>NIP3;1 11,850,945</a:t>
            </a:r>
          </a:p>
          <a:p>
            <a:r>
              <a:t/>
            </a:r>
          </a:p>
        </p:txBody>
      </p:sp>
      <p:sp>
        <p:nvSpPr>
          <p:cNvPr id="225" name="Shape 225"/>
          <p:cNvSpPr txBox="1"/>
          <p:nvPr/>
        </p:nvSpPr>
        <p:spPr>
          <a:xfrm>
            <a:off y="3733425" x="5181850"/>
            <a:ext cy="314999" cx="1355100"/>
          </a:xfrm>
          <a:prstGeom prst="rect">
            <a:avLst/>
          </a:prstGeom>
        </p:spPr>
        <p:txBody>
          <a:bodyPr bIns="91425" rIns="91425" lIns="91425" tIns="91425" anchor="t" anchorCtr="0">
            <a:noAutofit/>
          </a:bodyPr>
          <a:lstStyle/>
          <a:p>
            <a:pPr algn="r" rtl="0" lvl="0">
              <a:lnSpc>
                <a:spcPct val="115000"/>
              </a:lnSpc>
              <a:buClr>
                <a:srgbClr val="000000"/>
              </a:buClr>
              <a:buSzPct val="137500"/>
              <a:buFont typeface="Arial"/>
              <a:buNone/>
            </a:pPr>
            <a:r>
              <a:rPr sz="800" lang="en">
                <a:solidFill>
                  <a:srgbClr val="FF0000"/>
                </a:solidFill>
              </a:rPr>
              <a:t>QTL 33,835,534</a:t>
            </a:r>
          </a:p>
          <a:p>
            <a:r>
              <a:t/>
            </a:r>
          </a:p>
          <a:p>
            <a:r>
              <a:t/>
            </a:r>
          </a:p>
        </p:txBody>
      </p:sp>
      <p:sp>
        <p:nvSpPr>
          <p:cNvPr id="226" name="Shape 226"/>
          <p:cNvSpPr txBox="1"/>
          <p:nvPr/>
        </p:nvSpPr>
        <p:spPr>
          <a:xfrm>
            <a:off y="2388282" x="3969675"/>
            <a:ext cy="315023" cx="1484400"/>
          </a:xfrm>
          <a:prstGeom prst="rect">
            <a:avLst/>
          </a:prstGeom>
        </p:spPr>
        <p:txBody>
          <a:bodyPr bIns="91425" rIns="91425" lIns="91425" tIns="91425" anchor="t" anchorCtr="0">
            <a:noAutofit/>
          </a:bodyPr>
          <a:lstStyle/>
          <a:p>
            <a:pPr rtl="0" lvl="0">
              <a:buNone/>
            </a:pPr>
            <a:r>
              <a:rPr sz="800" lang="en">
                <a:solidFill>
                  <a:srgbClr val="0B5394"/>
                </a:solidFill>
              </a:rPr>
              <a:t>PIP2;3 11,851,029</a:t>
            </a:r>
          </a:p>
          <a:p>
            <a:r>
              <a:t/>
            </a:r>
          </a:p>
        </p:txBody>
      </p:sp>
      <p:sp>
        <p:nvSpPr>
          <p:cNvPr id="227" name="Shape 227"/>
          <p:cNvSpPr txBox="1"/>
          <p:nvPr/>
        </p:nvSpPr>
        <p:spPr>
          <a:xfrm>
            <a:off y="2491344" x="3974084"/>
            <a:ext cy="315023" cx="1484400"/>
          </a:xfrm>
          <a:prstGeom prst="rect">
            <a:avLst/>
          </a:prstGeom>
          <a:noFill/>
        </p:spPr>
        <p:txBody>
          <a:bodyPr bIns="91425" rIns="91425" lIns="91425" tIns="91425" anchor="t" anchorCtr="0">
            <a:noAutofit/>
          </a:bodyPr>
          <a:lstStyle/>
          <a:p>
            <a:pPr rtl="0" lvl="0">
              <a:buNone/>
            </a:pPr>
            <a:r>
              <a:rPr sz="800" lang="en">
                <a:solidFill>
                  <a:srgbClr val="0B5394"/>
                </a:solidFill>
              </a:rPr>
              <a:t>NIP5;1 11,851,282</a:t>
            </a:r>
          </a:p>
          <a:p>
            <a:r>
              <a:t/>
            </a:r>
          </a:p>
        </p:txBody>
      </p:sp>
      <p:sp>
        <p:nvSpPr>
          <p:cNvPr id="228" name="Shape 228"/>
          <p:cNvSpPr txBox="1"/>
          <p:nvPr/>
        </p:nvSpPr>
        <p:spPr>
          <a:xfrm>
            <a:off y="2795620" x="3969675"/>
            <a:ext cy="315023" cx="1484400"/>
          </a:xfrm>
          <a:prstGeom prst="rect">
            <a:avLst/>
          </a:prstGeom>
        </p:spPr>
        <p:txBody>
          <a:bodyPr bIns="91425" rIns="91425" lIns="91425" tIns="91425" anchor="t" anchorCtr="0">
            <a:noAutofit/>
          </a:bodyPr>
          <a:lstStyle/>
          <a:p>
            <a:pPr rtl="0" lvl="0">
              <a:buNone/>
            </a:pPr>
            <a:r>
              <a:rPr sz="800" lang="en">
                <a:solidFill>
                  <a:srgbClr val="0B5394"/>
                </a:solidFill>
              </a:rPr>
              <a:t>NIP2;1 11,851,357</a:t>
            </a:r>
          </a:p>
          <a:p>
            <a:r>
              <a:t/>
            </a:r>
          </a:p>
        </p:txBody>
      </p:sp>
      <p:sp>
        <p:nvSpPr>
          <p:cNvPr id="229" name="Shape 229"/>
          <p:cNvSpPr txBox="1"/>
          <p:nvPr/>
        </p:nvSpPr>
        <p:spPr>
          <a:xfrm>
            <a:off y="3632065" x="5599200"/>
            <a:ext cy="314999"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t>PIP2;3 </a:t>
            </a:r>
            <a:r>
              <a:rPr sz="800" lang="en">
                <a:solidFill>
                  <a:srgbClr val="000000"/>
                </a:solidFill>
              </a:rPr>
              <a:t>32,881,978</a:t>
            </a:r>
          </a:p>
          <a:p>
            <a:r>
              <a:t/>
            </a:r>
          </a:p>
          <a:p>
            <a:r>
              <a:t/>
            </a:r>
          </a:p>
        </p:txBody>
      </p:sp>
      <p:sp>
        <p:nvSpPr>
          <p:cNvPr id="230" name="Shape 230"/>
          <p:cNvSpPr txBox="1"/>
          <p:nvPr/>
        </p:nvSpPr>
        <p:spPr>
          <a:xfrm>
            <a:off y="2594407" x="3969675"/>
            <a:ext cy="315023" cx="1484400"/>
          </a:xfrm>
          <a:prstGeom prst="rect">
            <a:avLst/>
          </a:prstGeom>
        </p:spPr>
        <p:txBody>
          <a:bodyPr bIns="91425" rIns="91425" lIns="91425" tIns="91425" anchor="t" anchorCtr="0">
            <a:noAutofit/>
          </a:bodyPr>
          <a:lstStyle/>
          <a:p>
            <a:pPr rtl="0" lvl="0">
              <a:buNone/>
            </a:pPr>
            <a:r>
              <a:rPr sz="800" lang="en">
                <a:solidFill>
                  <a:srgbClr val="0B5394"/>
                </a:solidFill>
              </a:rPr>
              <a:t>PIP2;7 11,851,336</a:t>
            </a:r>
          </a:p>
          <a:p>
            <a:r>
              <a:t/>
            </a:r>
          </a:p>
        </p:txBody>
      </p:sp>
      <p:sp>
        <p:nvSpPr>
          <p:cNvPr id="231" name="Shape 231"/>
          <p:cNvSpPr txBox="1"/>
          <p:nvPr/>
        </p:nvSpPr>
        <p:spPr>
          <a:xfrm flipH="1">
            <a:off y="964384" x="7594449"/>
            <a:ext cy="184799" cx="500400"/>
          </a:xfrm>
          <a:prstGeom prst="rect">
            <a:avLst/>
          </a:prstGeom>
        </p:spPr>
        <p:txBody>
          <a:bodyPr bIns="91425" rIns="91425" lIns="91425" tIns="91425" anchor="t" anchorCtr="0">
            <a:noAutofit/>
          </a:bodyPr>
          <a:lstStyle/>
          <a:p>
            <a:pPr rtl="0" lvl="0">
              <a:buNone/>
            </a:pPr>
            <a:r>
              <a:rPr sz="900" lang="en"/>
              <a:t>0</a:t>
            </a:r>
          </a:p>
          <a:p>
            <a:r>
              <a:t/>
            </a:r>
          </a:p>
        </p:txBody>
      </p:sp>
      <p:sp>
        <p:nvSpPr>
          <p:cNvPr id="232" name="Shape 232"/>
          <p:cNvSpPr txBox="1"/>
          <p:nvPr/>
        </p:nvSpPr>
        <p:spPr>
          <a:xfrm>
            <a:off y="4864790" x="7396750"/>
            <a:ext cy="204910" cx="1048200"/>
          </a:xfrm>
          <a:prstGeom prst="rect">
            <a:avLst/>
          </a:prstGeom>
        </p:spPr>
        <p:txBody>
          <a:bodyPr bIns="91425" rIns="91425" lIns="91425" tIns="91425" anchor="t" anchorCtr="0">
            <a:noAutofit/>
          </a:bodyPr>
          <a:lstStyle/>
          <a:p>
            <a:pPr rtl="0" lvl="0">
              <a:buNone/>
            </a:pPr>
            <a:r>
              <a:rPr sz="900" lang="en"/>
              <a:t>5.4 x 10</a:t>
            </a:r>
            <a:r>
              <a:rPr baseline="30000" sz="900" lang="en"/>
              <a:t>7</a:t>
            </a:r>
          </a:p>
        </p:txBody>
      </p:sp>
      <p:sp>
        <p:nvSpPr>
          <p:cNvPr id="233" name="Shape 233"/>
          <p:cNvSpPr txBox="1"/>
          <p:nvPr/>
        </p:nvSpPr>
        <p:spPr>
          <a:xfrm>
            <a:off y="4001710" x="7454350"/>
            <a:ext cy="315023" cx="1355100"/>
          </a:xfrm>
          <a:prstGeom prst="rect">
            <a:avLst/>
          </a:prstGeom>
        </p:spPr>
        <p:txBody>
          <a:bodyPr bIns="91425" rIns="91425" lIns="91425" tIns="91425" anchor="t" anchorCtr="0">
            <a:noAutofit/>
          </a:bodyPr>
          <a:lstStyle/>
          <a:p>
            <a:pPr algn="r" rtl="0" lvl="0">
              <a:lnSpc>
                <a:spcPct val="115000"/>
              </a:lnSpc>
              <a:buNone/>
            </a:pPr>
            <a:r>
              <a:rPr sz="800" lang="en">
                <a:solidFill>
                  <a:srgbClr val="FF0000"/>
                </a:solidFill>
              </a:rPr>
              <a:t>QTL 41,992,687</a:t>
            </a:r>
          </a:p>
          <a:p>
            <a:r>
              <a:t/>
            </a:r>
          </a:p>
          <a:p>
            <a:r>
              <a:t/>
            </a:r>
          </a:p>
        </p:txBody>
      </p:sp>
      <p:sp>
        <p:nvSpPr>
          <p:cNvPr id="234" name="Shape 234"/>
          <p:cNvSpPr txBox="1"/>
          <p:nvPr/>
        </p:nvSpPr>
        <p:spPr>
          <a:xfrm>
            <a:off y="3840821" x="5592450"/>
            <a:ext cy="3813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b="1" sz="800" lang="en"/>
              <a:t>BOT1 </a:t>
            </a:r>
            <a:r>
              <a:rPr b="1" sz="800" lang="en">
                <a:solidFill>
                  <a:srgbClr val="000000"/>
                </a:solidFill>
              </a:rPr>
              <a:t>33,928,472</a:t>
            </a:r>
          </a:p>
          <a:p>
            <a:r>
              <a:t/>
            </a:r>
          </a:p>
          <a:p>
            <a:r>
              <a:t/>
            </a:r>
          </a:p>
        </p:txBody>
      </p:sp>
      <p:sp>
        <p:nvSpPr>
          <p:cNvPr id="235" name="Shape 235"/>
          <p:cNvSpPr txBox="1"/>
          <p:nvPr/>
        </p:nvSpPr>
        <p:spPr>
          <a:xfrm>
            <a:off y="4162677" x="7885200"/>
            <a:ext cy="381302"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solidFill>
                  <a:srgbClr val="0B5394"/>
                </a:solidFill>
              </a:rPr>
              <a:t>NIP6;1 43,534,217</a:t>
            </a:r>
          </a:p>
          <a:p>
            <a:r>
              <a:t/>
            </a:r>
          </a:p>
          <a:p>
            <a:r>
              <a:t/>
            </a:r>
          </a:p>
        </p:txBody>
      </p:sp>
      <p:sp>
        <p:nvSpPr>
          <p:cNvPr id="236" name="Shape 236"/>
          <p:cNvSpPr txBox="1"/>
          <p:nvPr/>
        </p:nvSpPr>
        <p:spPr>
          <a:xfrm>
            <a:off y="4265739" x="7885200"/>
            <a:ext cy="381302"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solidFill>
                  <a:srgbClr val="0B5394"/>
                </a:solidFill>
              </a:rPr>
              <a:t>NIP3;1 43,534,223</a:t>
            </a:r>
          </a:p>
          <a:p>
            <a:r>
              <a:t/>
            </a:r>
          </a:p>
          <a:p>
            <a:r>
              <a:t/>
            </a:r>
          </a:p>
        </p:txBody>
      </p:sp>
      <p:sp>
        <p:nvSpPr>
          <p:cNvPr id="237" name="Shape 237"/>
          <p:cNvSpPr txBox="1"/>
          <p:nvPr/>
        </p:nvSpPr>
        <p:spPr>
          <a:xfrm>
            <a:off y="4496840" x="7875100"/>
            <a:ext cy="315023" cx="1484400"/>
          </a:xfrm>
          <a:prstGeom prst="rect">
            <a:avLst/>
          </a:prstGeom>
        </p:spPr>
        <p:txBody>
          <a:bodyPr bIns="91425" rIns="91425" lIns="91425" tIns="91425" anchor="t" anchorCtr="0">
            <a:noAutofit/>
          </a:bodyPr>
          <a:lstStyle/>
          <a:p>
            <a:pPr rtl="0" lvl="0">
              <a:buNone/>
            </a:pPr>
            <a:r>
              <a:rPr sz="800" lang="en">
                <a:solidFill>
                  <a:srgbClr val="0B5394"/>
                </a:solidFill>
              </a:rPr>
              <a:t>PIP2;3 43,534,292</a:t>
            </a:r>
          </a:p>
          <a:p>
            <a:r>
              <a:t/>
            </a:r>
          </a:p>
        </p:txBody>
      </p:sp>
      <p:sp>
        <p:nvSpPr>
          <p:cNvPr id="238" name="Shape 238"/>
          <p:cNvSpPr txBox="1"/>
          <p:nvPr/>
        </p:nvSpPr>
        <p:spPr>
          <a:xfrm>
            <a:off y="3894392" x="7885200"/>
            <a:ext cy="268284"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b="1" sz="800" lang="en"/>
              <a:t>BOT1 41,792,932</a:t>
            </a:r>
          </a:p>
          <a:p>
            <a:r>
              <a:t/>
            </a:r>
          </a:p>
        </p:txBody>
      </p:sp>
      <p:sp>
        <p:nvSpPr>
          <p:cNvPr id="239" name="Shape 239"/>
          <p:cNvSpPr txBox="1"/>
          <p:nvPr/>
        </p:nvSpPr>
        <p:spPr>
          <a:xfrm>
            <a:off y="4379162" x="7878450"/>
            <a:ext cy="3813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solidFill>
                  <a:srgbClr val="0B5394"/>
                </a:solidFill>
              </a:rPr>
              <a:t>PIP2;7 43,534,265</a:t>
            </a:r>
          </a:p>
          <a:p>
            <a:r>
              <a:t/>
            </a:r>
          </a:p>
          <a:p>
            <a:r>
              <a:t/>
            </a:r>
          </a:p>
        </p:txBody>
      </p:sp>
      <p:cxnSp>
        <p:nvCxnSpPr>
          <p:cNvPr id="240" name="Shape 240"/>
          <p:cNvCxnSpPr/>
          <p:nvPr/>
        </p:nvCxnSpPr>
        <p:spPr>
          <a:xfrm>
            <a:off y="1479607" x="174600"/>
            <a:ext cy="0" cx="324599"/>
          </a:xfrm>
          <a:prstGeom prst="straightConnector1">
            <a:avLst/>
          </a:prstGeom>
          <a:noFill/>
          <a:ln w="19050" cap="flat">
            <a:solidFill>
              <a:srgbClr val="FF0000"/>
            </a:solidFill>
            <a:prstDash val="solid"/>
            <a:round/>
            <a:headEnd w="lg" len="lg" type="none"/>
            <a:tailEnd w="lg" len="lg" type="none"/>
          </a:ln>
        </p:spPr>
      </p:cxnSp>
      <p:cxnSp>
        <p:nvCxnSpPr>
          <p:cNvPr id="241" name="Shape 241"/>
          <p:cNvCxnSpPr/>
          <p:nvPr/>
        </p:nvCxnSpPr>
        <p:spPr>
          <a:xfrm>
            <a:off y="1546678" x="174600"/>
            <a:ext cy="0" cx="324599"/>
          </a:xfrm>
          <a:prstGeom prst="straightConnector1">
            <a:avLst/>
          </a:prstGeom>
          <a:noFill/>
          <a:ln w="9525" cap="flat">
            <a:solidFill>
              <a:srgbClr val="000000"/>
            </a:solidFill>
            <a:prstDash val="solid"/>
            <a:round/>
            <a:headEnd w="lg" len="lg" type="none"/>
            <a:tailEnd w="lg" len="lg" type="none"/>
          </a:ln>
        </p:spPr>
      </p:cxnSp>
      <p:cxnSp>
        <p:nvCxnSpPr>
          <p:cNvPr id="242" name="Shape 242"/>
          <p:cNvCxnSpPr/>
          <p:nvPr/>
        </p:nvCxnSpPr>
        <p:spPr>
          <a:xfrm>
            <a:off y="1543433" x="1766425"/>
            <a:ext cy="0" cx="324599"/>
          </a:xfrm>
          <a:prstGeom prst="straightConnector1">
            <a:avLst/>
          </a:prstGeom>
          <a:noFill/>
          <a:ln w="19050" cap="flat">
            <a:solidFill>
              <a:srgbClr val="FF0000"/>
            </a:solidFill>
            <a:prstDash val="solid"/>
            <a:round/>
            <a:headEnd w="lg" len="lg" type="none"/>
            <a:tailEnd w="lg" len="lg" type="none"/>
          </a:ln>
        </p:spPr>
      </p:cxnSp>
      <p:cxnSp>
        <p:nvCxnSpPr>
          <p:cNvPr id="243" name="Shape 243"/>
          <p:cNvCxnSpPr/>
          <p:nvPr/>
        </p:nvCxnSpPr>
        <p:spPr>
          <a:xfrm>
            <a:off y="1751688" x="1766425"/>
            <a:ext cy="0" cx="324599"/>
          </a:xfrm>
          <a:prstGeom prst="straightConnector1">
            <a:avLst/>
          </a:prstGeom>
          <a:noFill/>
          <a:ln w="9525" cap="flat">
            <a:solidFill>
              <a:srgbClr val="000000"/>
            </a:solidFill>
            <a:prstDash val="solid"/>
            <a:round/>
            <a:headEnd w="lg" len="lg" type="none"/>
            <a:tailEnd w="lg" len="lg" type="none"/>
          </a:ln>
        </p:spPr>
      </p:cxnSp>
      <p:cxnSp>
        <p:nvCxnSpPr>
          <p:cNvPr id="244" name="Shape 244"/>
          <p:cNvCxnSpPr/>
          <p:nvPr/>
        </p:nvCxnSpPr>
        <p:spPr>
          <a:xfrm>
            <a:off y="2252720" x="3645075"/>
            <a:ext cy="0" cx="324599"/>
          </a:xfrm>
          <a:prstGeom prst="straightConnector1">
            <a:avLst/>
          </a:prstGeom>
          <a:noFill/>
          <a:ln w="19050" cap="flat">
            <a:solidFill>
              <a:srgbClr val="FF0000"/>
            </a:solidFill>
            <a:prstDash val="solid"/>
            <a:round/>
            <a:headEnd w="lg" len="lg" type="none"/>
            <a:tailEnd w="lg" len="lg" type="none"/>
          </a:ln>
        </p:spPr>
      </p:cxnSp>
      <p:cxnSp>
        <p:nvCxnSpPr>
          <p:cNvPr id="245" name="Shape 245"/>
          <p:cNvCxnSpPr/>
          <p:nvPr/>
        </p:nvCxnSpPr>
        <p:spPr>
          <a:xfrm>
            <a:off y="2407932" x="3653025"/>
            <a:ext cy="0" cx="324599"/>
          </a:xfrm>
          <a:prstGeom prst="straightConnector1">
            <a:avLst/>
          </a:prstGeom>
          <a:noFill/>
          <a:ln w="9525" cap="flat">
            <a:solidFill>
              <a:srgbClr val="000000"/>
            </a:solidFill>
            <a:prstDash val="solid"/>
            <a:round/>
            <a:headEnd w="lg" len="lg" type="none"/>
            <a:tailEnd w="lg" len="lg" type="none"/>
          </a:ln>
        </p:spPr>
      </p:cxnSp>
      <p:cxnSp>
        <p:nvCxnSpPr>
          <p:cNvPr id="246" name="Shape 246"/>
          <p:cNvCxnSpPr/>
          <p:nvPr/>
        </p:nvCxnSpPr>
        <p:spPr>
          <a:xfrm>
            <a:off y="2467037" x="3653025"/>
            <a:ext cy="0" cx="324599"/>
          </a:xfrm>
          <a:prstGeom prst="straightConnector1">
            <a:avLst/>
          </a:prstGeom>
          <a:noFill/>
          <a:ln w="76200" cap="flat">
            <a:solidFill>
              <a:srgbClr val="999999"/>
            </a:solidFill>
            <a:prstDash val="solid"/>
            <a:round/>
            <a:headEnd w="lg" len="lg" type="none"/>
            <a:tailEnd w="lg" len="lg" type="none"/>
          </a:ln>
        </p:spPr>
      </p:cxnSp>
      <p:cxnSp>
        <p:nvCxnSpPr>
          <p:cNvPr id="247" name="Shape 247"/>
          <p:cNvCxnSpPr/>
          <p:nvPr/>
        </p:nvCxnSpPr>
        <p:spPr>
          <a:xfrm>
            <a:off y="3759919" x="5309650"/>
            <a:ext cy="0" cx="324599"/>
          </a:xfrm>
          <a:prstGeom prst="straightConnector1">
            <a:avLst/>
          </a:prstGeom>
          <a:noFill/>
          <a:ln w="9525" cap="flat">
            <a:solidFill>
              <a:srgbClr val="000000"/>
            </a:solidFill>
            <a:prstDash val="solid"/>
            <a:round/>
            <a:headEnd w="lg" len="lg" type="none"/>
            <a:tailEnd w="lg" len="lg" type="none"/>
          </a:ln>
        </p:spPr>
      </p:cxnSp>
      <p:cxnSp>
        <p:nvCxnSpPr>
          <p:cNvPr id="248" name="Shape 248"/>
          <p:cNvCxnSpPr/>
          <p:nvPr/>
        </p:nvCxnSpPr>
        <p:spPr>
          <a:xfrm>
            <a:off y="3778667" x="5309650"/>
            <a:ext cy="0" cx="324599"/>
          </a:xfrm>
          <a:prstGeom prst="straightConnector1">
            <a:avLst/>
          </a:prstGeom>
          <a:noFill/>
          <a:ln w="9525" cap="flat">
            <a:solidFill>
              <a:srgbClr val="000000"/>
            </a:solidFill>
            <a:prstDash val="solid"/>
            <a:round/>
            <a:headEnd w="lg" len="lg" type="none"/>
            <a:tailEnd w="lg" len="lg" type="none"/>
          </a:ln>
        </p:spPr>
      </p:cxnSp>
      <p:cxnSp>
        <p:nvCxnSpPr>
          <p:cNvPr id="249" name="Shape 249"/>
          <p:cNvCxnSpPr/>
          <p:nvPr/>
        </p:nvCxnSpPr>
        <p:spPr>
          <a:xfrm>
            <a:off y="3890937" x="5309650"/>
            <a:ext cy="0" cx="324599"/>
          </a:xfrm>
          <a:prstGeom prst="straightConnector1">
            <a:avLst/>
          </a:prstGeom>
          <a:noFill/>
          <a:ln w="19050" cap="flat">
            <a:solidFill>
              <a:srgbClr val="FF0000"/>
            </a:solidFill>
            <a:prstDash val="solid"/>
            <a:round/>
            <a:headEnd w="lg" len="lg" type="none"/>
            <a:tailEnd w="lg" len="lg" type="none"/>
          </a:ln>
        </p:spPr>
      </p:cxnSp>
      <p:cxnSp>
        <p:nvCxnSpPr>
          <p:cNvPr id="250" name="Shape 250"/>
          <p:cNvCxnSpPr/>
          <p:nvPr/>
        </p:nvCxnSpPr>
        <p:spPr>
          <a:xfrm>
            <a:off y="3917189" x="5309650"/>
            <a:ext cy="0" cx="324599"/>
          </a:xfrm>
          <a:prstGeom prst="straightConnector1">
            <a:avLst/>
          </a:prstGeom>
          <a:noFill/>
          <a:ln w="9525" cap="flat">
            <a:solidFill>
              <a:srgbClr val="000000"/>
            </a:solidFill>
            <a:prstDash val="solid"/>
            <a:round/>
            <a:headEnd w="lg" len="lg" type="none"/>
            <a:tailEnd w="lg" len="lg" type="none"/>
          </a:ln>
        </p:spPr>
      </p:cxnSp>
      <p:sp>
        <p:nvSpPr>
          <p:cNvPr id="251" name="Shape 251"/>
          <p:cNvSpPr txBox="1"/>
          <p:nvPr/>
        </p:nvSpPr>
        <p:spPr>
          <a:xfrm>
            <a:off y="3523613" x="5240375"/>
            <a:ext cy="314999" cx="2110799"/>
          </a:xfrm>
          <a:prstGeom prst="rect">
            <a:avLst/>
          </a:prstGeom>
        </p:spPr>
        <p:txBody>
          <a:bodyPr bIns="91425" rIns="91425" lIns="91425" tIns="91425" anchor="t" anchorCtr="0">
            <a:noAutofit/>
          </a:bodyPr>
          <a:lstStyle/>
          <a:p>
            <a:pPr algn="r" rtl="0" lvl="0">
              <a:lnSpc>
                <a:spcPct val="115000"/>
              </a:lnSpc>
              <a:buClr>
                <a:srgbClr val="000000"/>
              </a:buClr>
              <a:buSzPct val="137500"/>
              <a:buFont typeface="Arial"/>
              <a:buNone/>
            </a:pPr>
            <a:r>
              <a:rPr sz="800" lang="en"/>
              <a:t>NIP6;1/NIP3;1/PIP2;7 </a:t>
            </a:r>
            <a:r>
              <a:rPr sz="800" lang="en">
                <a:solidFill>
                  <a:srgbClr val="000000"/>
                </a:solidFill>
              </a:rPr>
              <a:t>32,881,355</a:t>
            </a:r>
          </a:p>
        </p:txBody>
      </p:sp>
      <p:cxnSp>
        <p:nvCxnSpPr>
          <p:cNvPr id="252" name="Shape 252"/>
          <p:cNvCxnSpPr/>
          <p:nvPr/>
        </p:nvCxnSpPr>
        <p:spPr>
          <a:xfrm>
            <a:off y="4135523" x="7566000"/>
            <a:ext cy="0" cx="324599"/>
          </a:xfrm>
          <a:prstGeom prst="straightConnector1">
            <a:avLst/>
          </a:prstGeom>
          <a:noFill/>
          <a:ln w="9525" cap="flat">
            <a:solidFill>
              <a:srgbClr val="000000"/>
            </a:solidFill>
            <a:prstDash val="solid"/>
            <a:round/>
            <a:headEnd w="lg" len="lg" type="none"/>
            <a:tailEnd w="lg" len="lg" type="none"/>
          </a:ln>
        </p:spPr>
      </p:cxnSp>
      <p:cxnSp>
        <p:nvCxnSpPr>
          <p:cNvPr id="253" name="Shape 253"/>
          <p:cNvCxnSpPr/>
          <p:nvPr/>
        </p:nvCxnSpPr>
        <p:spPr>
          <a:xfrm>
            <a:off y="4162457" x="7566000"/>
            <a:ext cy="0" cx="324599"/>
          </a:xfrm>
          <a:prstGeom prst="straightConnector1">
            <a:avLst/>
          </a:prstGeom>
          <a:noFill/>
          <a:ln w="19050" cap="flat">
            <a:solidFill>
              <a:srgbClr val="FF0000"/>
            </a:solidFill>
            <a:prstDash val="solid"/>
            <a:round/>
            <a:headEnd w="lg" len="lg" type="none"/>
            <a:tailEnd w="lg" len="lg" type="none"/>
          </a:ln>
        </p:spPr>
      </p:cxnSp>
      <p:cxnSp>
        <p:nvCxnSpPr>
          <p:cNvPr id="254" name="Shape 254"/>
          <p:cNvCxnSpPr/>
          <p:nvPr/>
        </p:nvCxnSpPr>
        <p:spPr>
          <a:xfrm>
            <a:off y="4296599" x="7566000"/>
            <a:ext cy="0" cx="324599"/>
          </a:xfrm>
          <a:prstGeom prst="straightConnector1">
            <a:avLst/>
          </a:prstGeom>
          <a:noFill/>
          <a:ln w="19050" cap="flat">
            <a:solidFill>
              <a:srgbClr val="666666"/>
            </a:solidFill>
            <a:prstDash val="solid"/>
            <a:round/>
            <a:headEnd w="lg" len="lg" type="none"/>
            <a:tailEnd w="lg" len="lg" type="none"/>
          </a:ln>
        </p:spPr>
      </p:cxnSp>
      <p:cxnSp>
        <p:nvCxnSpPr>
          <p:cNvPr id="255" name="Shape 255"/>
          <p:cNvCxnSpPr/>
          <p:nvPr/>
        </p:nvCxnSpPr>
        <p:spPr>
          <a:xfrm>
            <a:off y="4296599" x="7566000"/>
            <a:ext cy="0" cx="324599"/>
          </a:xfrm>
          <a:prstGeom prst="straightConnector1">
            <a:avLst/>
          </a:prstGeom>
          <a:noFill/>
          <a:ln w="76200" cap="flat">
            <a:solidFill>
              <a:srgbClr val="999999"/>
            </a:solidFill>
            <a:prstDash val="solid"/>
            <a:round/>
            <a:headEnd w="lg" len="lg" type="none"/>
            <a:tailEnd w="lg" len="lg" type="none"/>
          </a:ln>
        </p:spPr>
      </p:cxnSp>
      <p:sp>
        <p:nvSpPr>
          <p:cNvPr id="256" name="Shape 256"/>
          <p:cNvSpPr txBox="1"/>
          <p:nvPr/>
        </p:nvSpPr>
        <p:spPr>
          <a:xfrm>
            <a:off y="124848" x="8027800"/>
            <a:ext cy="236099" cx="1279200"/>
          </a:xfrm>
          <a:prstGeom prst="rect">
            <a:avLst/>
          </a:prstGeom>
        </p:spPr>
        <p:txBody>
          <a:bodyPr bIns="91425" rIns="91425" lIns="91425" tIns="91425" anchor="t" anchorCtr="0">
            <a:noAutofit/>
          </a:bodyPr>
          <a:lstStyle/>
          <a:p>
            <a:pPr rtl="0" lvl="0">
              <a:buNone/>
            </a:pPr>
            <a:r>
              <a:rPr lang="en" i="1"/>
              <a:t>B. Oleracea</a:t>
            </a:r>
          </a:p>
        </p:txBody>
      </p:sp>
      <p:sp>
        <p:nvSpPr>
          <p:cNvPr id="257" name="Shape 257"/>
          <p:cNvSpPr txBox="1"/>
          <p:nvPr/>
        </p:nvSpPr>
        <p:spPr>
          <a:xfrm>
            <a:off y="108000" x="1829250"/>
            <a:ext cy="329999" cx="5089499"/>
          </a:xfrm>
          <a:prstGeom prst="rect">
            <a:avLst/>
          </a:prstGeom>
        </p:spPr>
        <p:txBody>
          <a:bodyPr bIns="91425" rIns="91425" lIns="91425" tIns="91425" anchor="t" anchorCtr="0">
            <a:noAutofit/>
          </a:bodyPr>
          <a:lstStyle/>
          <a:p>
            <a:pPr algn="ctr" rtl="0" lvl="0">
              <a:buNone/>
            </a:pPr>
            <a:r>
              <a:rPr lang="en"/>
              <a:t>BLAST Results within +/- 2 MBPs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y="0" x="0"/>
          <a:ext cy="0" cx="0"/>
          <a:chOff y="0" x="0"/>
          <a:chExt cy="0" cx="0"/>
        </a:xfrm>
      </p:grpSpPr>
      <p:sp>
        <p:nvSpPr>
          <p:cNvPr id="262" name="Shape 26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sz="2700" lang="en"/>
              <a:t>IGB SEARCH RESULTS within 2 MBP of QTL</a:t>
            </a:r>
          </a:p>
        </p:txBody>
      </p:sp>
      <p:sp>
        <p:nvSpPr>
          <p:cNvPr id="263" name="Shape 26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t>No “boron” genes</a:t>
            </a:r>
          </a:p>
          <a:p>
            <a:r>
              <a:t/>
            </a:r>
          </a:p>
          <a:p>
            <a:pPr rtl="0" lvl="0" indent="-419100" marL="457200">
              <a:buClr>
                <a:schemeClr val="dk1"/>
              </a:buClr>
              <a:buSzPct val="166666"/>
              <a:buFont typeface="Arial"/>
              <a:buChar char="•"/>
            </a:pPr>
            <a:r>
              <a:rPr lang="en"/>
              <a:t>No BOT1 gene found in IGB</a:t>
            </a:r>
          </a:p>
          <a:p>
            <a:r>
              <a:t/>
            </a:r>
          </a:p>
          <a:p>
            <a:pPr rtl="0" lvl="0" indent="-419100" marL="457200">
              <a:buClr>
                <a:schemeClr val="dk1"/>
              </a:buClr>
              <a:buSzPct val="166666"/>
              <a:buFont typeface="Arial"/>
              <a:buChar char="•"/>
            </a:pPr>
            <a:r>
              <a:rPr lang="en"/>
              <a:t>Found “aquaporins” matching NIP/PIP blast results</a:t>
            </a:r>
          </a:p>
          <a:p>
            <a:r>
              <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y="0" x="0"/>
          <a:ext cy="0" cx="0"/>
          <a:chOff y="0" x="0"/>
          <a:chExt cy="0" cx="0"/>
        </a:xfrm>
      </p:grpSpPr>
      <p:sp>
        <p:nvSpPr>
          <p:cNvPr id="268" name="Shape 268"/>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C3: IGB-BLAST Matches</a:t>
            </a:r>
          </a:p>
        </p:txBody>
      </p:sp>
      <p:sp>
        <p:nvSpPr>
          <p:cNvPr id="269" name="Shape 269"/>
          <p:cNvSpPr txBox="1"/>
          <p:nvPr>
            <p:ph idx="1" type="body"/>
          </p:nvPr>
        </p:nvSpPr>
        <p:spPr>
          <a:xfrm>
            <a:off y="1200150" x="3378000"/>
            <a:ext cy="3725699" cx="5308800"/>
          </a:xfrm>
          <a:prstGeom prst="rect">
            <a:avLst/>
          </a:prstGeom>
        </p:spPr>
        <p:txBody>
          <a:bodyPr bIns="91425" rIns="91425" lIns="91425" tIns="91425" anchor="t" anchorCtr="0">
            <a:noAutofit/>
          </a:bodyPr>
          <a:lstStyle/>
          <a:p>
            <a:pPr rtl="0" lvl="0">
              <a:buClr>
                <a:schemeClr val="dk1"/>
              </a:buClr>
              <a:buSzPct val="36666"/>
              <a:buFont typeface="Arial"/>
              <a:buNone/>
            </a:pPr>
            <a:r>
              <a:rPr u="sng" lang="en"/>
              <a:t>PIP2;3</a:t>
            </a:r>
          </a:p>
          <a:p>
            <a:pPr rtl="0" lvl="0" indent="-304800" marL="457200">
              <a:buClr>
                <a:schemeClr val="dk1"/>
              </a:buClr>
              <a:buSzPct val="166666"/>
              <a:buFont typeface="Arial"/>
              <a:buChar char="•"/>
            </a:pPr>
            <a:r>
              <a:rPr sz="1200" lang="en"/>
              <a:t>Cellular Component: Integral membrane protein</a:t>
            </a:r>
          </a:p>
          <a:p>
            <a:r>
              <a:t/>
            </a:r>
          </a:p>
          <a:p>
            <a:pPr rtl="0" lvl="0" indent="-304800" marL="457200">
              <a:buClr>
                <a:schemeClr val="dk1"/>
              </a:buClr>
              <a:buSzPct val="166666"/>
              <a:buFont typeface="Arial"/>
              <a:buChar char="•"/>
            </a:pPr>
            <a:r>
              <a:rPr sz="1200" lang="en"/>
              <a:t>Biological Function: water transport, transmembrane transport</a:t>
            </a:r>
          </a:p>
          <a:p>
            <a:r>
              <a:t/>
            </a:r>
          </a:p>
          <a:p>
            <a:pPr rtl="0" lvl="0" indent="-304800" marL="457200">
              <a:buClr>
                <a:schemeClr val="dk1"/>
              </a:buClr>
              <a:buSzPct val="166666"/>
              <a:buFont typeface="Arial"/>
              <a:buChar char="•"/>
            </a:pPr>
            <a:r>
              <a:rPr sz="1200" lang="en"/>
              <a:t>Expression in Plants: </a:t>
            </a:r>
            <a:r>
              <a:rPr sz="1200" lang="en">
                <a:hlinkClick r:id="rId3"/>
              </a:rPr>
              <a:t>cultured plant cell</a:t>
            </a:r>
            <a:r>
              <a:rPr sz="1200" lang="en"/>
              <a:t>,</a:t>
            </a:r>
            <a:r>
              <a:rPr sz="1200" lang="en">
                <a:hlinkClick r:id="rId4"/>
              </a:rPr>
              <a:t> flower</a:t>
            </a:r>
            <a:r>
              <a:rPr sz="1200" lang="en"/>
              <a:t>,</a:t>
            </a:r>
            <a:r>
              <a:rPr sz="1200" lang="en">
                <a:hlinkClick r:id="rId5"/>
              </a:rPr>
              <a:t> guard cell</a:t>
            </a:r>
            <a:r>
              <a:rPr sz="1200" lang="en"/>
              <a:t>,</a:t>
            </a:r>
            <a:r>
              <a:rPr sz="1200" lang="en">
                <a:hlinkClick r:id="rId6"/>
              </a:rPr>
              <a:t> root</a:t>
            </a:r>
            <a:r>
              <a:rPr sz="1200" lang="en"/>
              <a:t>,</a:t>
            </a:r>
            <a:r>
              <a:rPr sz="1200" lang="en">
                <a:hlinkClick r:id="rId7"/>
              </a:rPr>
              <a:t> shoot system</a:t>
            </a:r>
            <a:r>
              <a:rPr sz="1200" lang="en"/>
              <a:t>,</a:t>
            </a:r>
            <a:r>
              <a:rPr sz="1200" lang="en">
                <a:hlinkClick r:id="rId8"/>
              </a:rPr>
              <a:t> vascular leaf</a:t>
            </a:r>
          </a:p>
        </p:txBody>
      </p:sp>
      <p:sp>
        <p:nvSpPr>
          <p:cNvPr id="270" name="Shape 270"/>
          <p:cNvSpPr txBox="1"/>
          <p:nvPr/>
        </p:nvSpPr>
        <p:spPr>
          <a:xfrm flipH="1">
            <a:off y="1191650" x="1570318"/>
            <a:ext cy="168000" cx="434100"/>
          </a:xfrm>
          <a:prstGeom prst="rect">
            <a:avLst/>
          </a:prstGeom>
        </p:spPr>
        <p:txBody>
          <a:bodyPr bIns="91425" rIns="91425" lIns="91425" tIns="91425" anchor="t" anchorCtr="0">
            <a:noAutofit/>
          </a:bodyPr>
          <a:lstStyle/>
          <a:p>
            <a:pPr rtl="0" lvl="0">
              <a:buClr>
                <a:srgbClr val="000000"/>
              </a:buClr>
              <a:buSzPct val="122222"/>
              <a:buFont typeface="Arial"/>
              <a:buNone/>
            </a:pPr>
            <a:r>
              <a:rPr sz="900" lang="en"/>
              <a:t>0</a:t>
            </a:r>
          </a:p>
          <a:p>
            <a:r>
              <a:t/>
            </a:r>
          </a:p>
        </p:txBody>
      </p:sp>
      <p:sp>
        <p:nvSpPr>
          <p:cNvPr id="271" name="Shape 271"/>
          <p:cNvSpPr/>
          <p:nvPr/>
        </p:nvSpPr>
        <p:spPr>
          <a:xfrm>
            <a:off y="1453996" x="1550208"/>
            <a:ext cy="3317700" cx="3105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72" name="Shape 272"/>
          <p:cNvSpPr txBox="1"/>
          <p:nvPr/>
        </p:nvSpPr>
        <p:spPr>
          <a:xfrm>
            <a:off y="4731082" x="1417426"/>
            <a:ext cy="186300" cx="909600"/>
          </a:xfrm>
          <a:prstGeom prst="rect">
            <a:avLst/>
          </a:prstGeom>
        </p:spPr>
        <p:txBody>
          <a:bodyPr bIns="91425" rIns="91425" lIns="91425" tIns="91425" anchor="t" anchorCtr="0">
            <a:noAutofit/>
          </a:bodyPr>
          <a:lstStyle/>
          <a:p>
            <a:pPr rtl="0" lvl="0">
              <a:buNone/>
            </a:pPr>
            <a:r>
              <a:rPr sz="900" lang="en"/>
              <a:t>6.5 x 10</a:t>
            </a:r>
            <a:r>
              <a:rPr baseline="30000" sz="900" lang="en"/>
              <a:t>7</a:t>
            </a:r>
          </a:p>
        </p:txBody>
      </p:sp>
      <p:sp>
        <p:nvSpPr>
          <p:cNvPr id="273" name="Shape 273"/>
          <p:cNvSpPr txBox="1"/>
          <p:nvPr/>
        </p:nvSpPr>
        <p:spPr>
          <a:xfrm>
            <a:off y="1527645" x="1800692"/>
            <a:ext cy="243899" cx="975300"/>
          </a:xfrm>
          <a:prstGeom prst="rect">
            <a:avLst/>
          </a:prstGeom>
          <a:noFill/>
          <a:ln>
            <a:noFill/>
          </a:ln>
        </p:spPr>
        <p:txBody>
          <a:bodyPr bIns="91425" rIns="91425" lIns="91425" tIns="91425" anchor="t" anchorCtr="0">
            <a:noAutofit/>
          </a:bodyPr>
          <a:lstStyle/>
          <a:p>
            <a:pPr rtl="0" lvl="0">
              <a:buNone/>
            </a:pPr>
            <a:r>
              <a:rPr sz="1000" lang="en">
                <a:solidFill>
                  <a:srgbClr val="FF0000"/>
                </a:solidFill>
              </a:rPr>
              <a:t>QTL 241,916</a:t>
            </a:r>
          </a:p>
        </p:txBody>
      </p:sp>
      <p:sp>
        <p:nvSpPr>
          <p:cNvPr id="274" name="Shape 274"/>
          <p:cNvSpPr txBox="1"/>
          <p:nvPr/>
        </p:nvSpPr>
        <p:spPr>
          <a:xfrm>
            <a:off y="1961256" x="1794986"/>
            <a:ext cy="346500" cx="1391999"/>
          </a:xfrm>
          <a:prstGeom prst="rect">
            <a:avLst/>
          </a:prstGeom>
        </p:spPr>
        <p:txBody>
          <a:bodyPr bIns="91425" rIns="91425" lIns="91425" tIns="91425" anchor="t" anchorCtr="0">
            <a:noAutofit/>
          </a:bodyPr>
          <a:lstStyle/>
          <a:p>
            <a:pPr rtl="0" lvl="0">
              <a:buNone/>
            </a:pPr>
            <a:r>
              <a:rPr sz="1000" lang="en">
                <a:solidFill>
                  <a:srgbClr val="38761D"/>
                </a:solidFill>
              </a:rPr>
              <a:t> PIP2;3 5,630,235</a:t>
            </a:r>
          </a:p>
        </p:txBody>
      </p:sp>
      <p:cxnSp>
        <p:nvCxnSpPr>
          <p:cNvPr id="275" name="Shape 275"/>
          <p:cNvCxnSpPr/>
          <p:nvPr/>
        </p:nvCxnSpPr>
        <p:spPr>
          <a:xfrm>
            <a:off y="1654806" x="1564658"/>
            <a:ext cy="0" cx="281700"/>
          </a:xfrm>
          <a:prstGeom prst="straightConnector1">
            <a:avLst/>
          </a:prstGeom>
          <a:noFill/>
          <a:ln w="19050" cap="flat">
            <a:solidFill>
              <a:srgbClr val="FF0000"/>
            </a:solidFill>
            <a:prstDash val="solid"/>
            <a:round/>
            <a:headEnd w="lg" len="lg" type="none"/>
            <a:tailEnd w="lg" len="lg" type="none"/>
          </a:ln>
        </p:spPr>
      </p:cxnSp>
      <p:cxnSp>
        <p:nvCxnSpPr>
          <p:cNvPr id="276" name="Shape 276"/>
          <p:cNvCxnSpPr/>
          <p:nvPr/>
        </p:nvCxnSpPr>
        <p:spPr>
          <a:xfrm>
            <a:off y="2111914" x="1564658"/>
            <a:ext cy="0" cx="281700"/>
          </a:xfrm>
          <a:prstGeom prst="straightConnector1">
            <a:avLst/>
          </a:prstGeom>
          <a:noFill/>
          <a:ln w="9525" cap="flat">
            <a:solidFill>
              <a:srgbClr val="000000"/>
            </a:solidFill>
            <a:prstDash val="solid"/>
            <a:round/>
            <a:headEnd w="lg" len="lg" type="none"/>
            <a:tailEnd w="lg" len="lg" type="none"/>
          </a:ln>
        </p:spPr>
      </p:cxnSp>
      <p:sp>
        <p:nvSpPr>
          <p:cNvPr id="277" name="Shape 277"/>
          <p:cNvSpPr txBox="1"/>
          <p:nvPr/>
        </p:nvSpPr>
        <p:spPr>
          <a:xfrm>
            <a:off y="1954500" x="80999"/>
            <a:ext cy="346500" cx="1508099"/>
          </a:xfrm>
          <a:prstGeom prst="rect">
            <a:avLst/>
          </a:prstGeom>
        </p:spPr>
        <p:txBody>
          <a:bodyPr bIns="91425" rIns="91425" lIns="91425" tIns="91425" anchor="t" anchorCtr="0">
            <a:noAutofit/>
          </a:bodyPr>
          <a:lstStyle/>
          <a:p>
            <a:pPr algn="r" rtl="0" lvl="0">
              <a:buNone/>
            </a:pPr>
            <a:r>
              <a:rPr sz="1000" lang="en">
                <a:solidFill>
                  <a:srgbClr val="38761D"/>
                </a:solidFill>
              </a:rPr>
              <a:t> 5,629,566 - 5,630,561 Aquaporin</a:t>
            </a:r>
          </a:p>
        </p:txBody>
      </p:sp>
      <p:sp>
        <p:nvSpPr>
          <p:cNvPr id="278" name="Shape 278"/>
          <p:cNvSpPr txBox="1"/>
          <p:nvPr/>
        </p:nvSpPr>
        <p:spPr>
          <a:xfrm>
            <a:off y="1204350" x="433100"/>
            <a:ext cy="337499" cx="830099"/>
          </a:xfrm>
          <a:prstGeom prst="rect">
            <a:avLst/>
          </a:prstGeom>
        </p:spPr>
        <p:txBody>
          <a:bodyPr bIns="91425" rIns="91425" lIns="91425" tIns="91425" anchor="t" anchorCtr="0">
            <a:noAutofit/>
          </a:bodyPr>
          <a:lstStyle/>
          <a:p>
            <a:pPr rtl="0" lvl="0">
              <a:buNone/>
            </a:pPr>
            <a:r>
              <a:rPr b="1" sz="1200" lang="en"/>
              <a:t>IGB</a:t>
            </a:r>
          </a:p>
        </p:txBody>
      </p:sp>
      <p:sp>
        <p:nvSpPr>
          <p:cNvPr id="279" name="Shape 279"/>
          <p:cNvSpPr txBox="1"/>
          <p:nvPr/>
        </p:nvSpPr>
        <p:spPr>
          <a:xfrm>
            <a:off y="1204350" x="2058350"/>
            <a:ext cy="337499" cx="830099"/>
          </a:xfrm>
          <a:prstGeom prst="rect">
            <a:avLst/>
          </a:prstGeom>
        </p:spPr>
        <p:txBody>
          <a:bodyPr bIns="91425" rIns="91425" lIns="91425" tIns="91425" anchor="t" anchorCtr="0">
            <a:noAutofit/>
          </a:bodyPr>
          <a:lstStyle/>
          <a:p>
            <a:pPr rtl="0" lvl="0">
              <a:buNone/>
            </a:pPr>
            <a:r>
              <a:rPr b="1" sz="1200" lang="en"/>
              <a:t>BLAST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y="0" x="0"/>
          <a:ext cy="0" cx="0"/>
          <a:chOff y="0" x="0"/>
          <a:chExt cy="0" cx="0"/>
        </a:xfrm>
      </p:grpSpPr>
      <p:sp>
        <p:nvSpPr>
          <p:cNvPr id="284" name="Shape 28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C4: IGB-BLAST Matches</a:t>
            </a:r>
          </a:p>
        </p:txBody>
      </p:sp>
      <p:sp>
        <p:nvSpPr>
          <p:cNvPr id="285" name="Shape 285"/>
          <p:cNvSpPr txBox="1"/>
          <p:nvPr>
            <p:ph idx="1" type="body"/>
          </p:nvPr>
        </p:nvSpPr>
        <p:spPr>
          <a:xfrm>
            <a:off y="1200150" x="3378000"/>
            <a:ext cy="3725699" cx="5308800"/>
          </a:xfrm>
          <a:prstGeom prst="rect">
            <a:avLst/>
          </a:prstGeom>
        </p:spPr>
        <p:txBody>
          <a:bodyPr bIns="91425" rIns="91425" lIns="91425" tIns="91425" anchor="t" anchorCtr="0">
            <a:noAutofit/>
          </a:bodyPr>
          <a:lstStyle/>
          <a:p>
            <a:pPr rtl="0" lvl="0">
              <a:buNone/>
            </a:pPr>
            <a:r>
              <a:rPr u="sng" lang="en"/>
              <a:t>PIP2;3</a:t>
            </a:r>
          </a:p>
          <a:p>
            <a:pPr rtl="0" lvl="0" indent="-304800" marL="457200">
              <a:buClr>
                <a:schemeClr val="dk1"/>
              </a:buClr>
              <a:buSzPct val="166666"/>
              <a:buFont typeface="Arial"/>
              <a:buChar char="•"/>
            </a:pPr>
            <a:r>
              <a:rPr sz="1200" lang="en"/>
              <a:t>Cellular Component: Integral membrane protein</a:t>
            </a:r>
          </a:p>
          <a:p>
            <a:r>
              <a:t/>
            </a:r>
          </a:p>
          <a:p>
            <a:pPr rtl="0" lvl="0" indent="-304800" marL="457200">
              <a:buClr>
                <a:schemeClr val="dk1"/>
              </a:buClr>
              <a:buSzPct val="166666"/>
              <a:buFont typeface="Arial"/>
              <a:buChar char="•"/>
            </a:pPr>
            <a:r>
              <a:rPr sz="1200" lang="en"/>
              <a:t>Biological Function: water transport, transmembrane transport</a:t>
            </a:r>
          </a:p>
          <a:p>
            <a:r>
              <a:t/>
            </a:r>
          </a:p>
          <a:p>
            <a:pPr rtl="0" lvl="0" indent="-304800" marL="457200">
              <a:buClr>
                <a:schemeClr val="dk1"/>
              </a:buClr>
              <a:buSzPct val="166666"/>
              <a:buFont typeface="Arial"/>
              <a:buChar char="•"/>
            </a:pPr>
            <a:r>
              <a:rPr sz="1200" lang="en"/>
              <a:t>Expression in Plants: </a:t>
            </a:r>
            <a:r>
              <a:rPr sz="1200" lang="en">
                <a:hlinkClick r:id="rId3"/>
              </a:rPr>
              <a:t>cultured plant cell</a:t>
            </a:r>
            <a:r>
              <a:rPr sz="1200" lang="en"/>
              <a:t>,</a:t>
            </a:r>
            <a:r>
              <a:rPr sz="1200" lang="en">
                <a:hlinkClick r:id="rId4"/>
              </a:rPr>
              <a:t> flower</a:t>
            </a:r>
            <a:r>
              <a:rPr sz="1200" lang="en"/>
              <a:t>,</a:t>
            </a:r>
            <a:r>
              <a:rPr sz="1200" lang="en">
                <a:hlinkClick r:id="rId5"/>
              </a:rPr>
              <a:t> guard cell</a:t>
            </a:r>
            <a:r>
              <a:rPr sz="1200" lang="en"/>
              <a:t>,</a:t>
            </a:r>
            <a:r>
              <a:rPr sz="1200" lang="en">
                <a:hlinkClick r:id="rId6"/>
              </a:rPr>
              <a:t> root</a:t>
            </a:r>
            <a:r>
              <a:rPr sz="1200" lang="en"/>
              <a:t>,</a:t>
            </a:r>
            <a:r>
              <a:rPr sz="1200" lang="en">
                <a:hlinkClick r:id="rId7"/>
              </a:rPr>
              <a:t> shoot system</a:t>
            </a:r>
            <a:r>
              <a:rPr sz="1200" lang="en"/>
              <a:t>,</a:t>
            </a:r>
            <a:r>
              <a:rPr sz="1200" lang="en">
                <a:hlinkClick r:id="rId8"/>
              </a:rPr>
              <a:t> vascular leaf</a:t>
            </a:r>
          </a:p>
        </p:txBody>
      </p:sp>
      <p:sp>
        <p:nvSpPr>
          <p:cNvPr id="286" name="Shape 286"/>
          <p:cNvSpPr/>
          <p:nvPr/>
        </p:nvSpPr>
        <p:spPr>
          <a:xfrm>
            <a:off y="1387356" x="1536513"/>
            <a:ext cy="3381600" cx="3315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287" name="Shape 287"/>
          <p:cNvSpPr txBox="1"/>
          <p:nvPr/>
        </p:nvSpPr>
        <p:spPr>
          <a:xfrm>
            <a:off y="4727495" x="1402927"/>
            <a:ext cy="189899" cx="970799"/>
          </a:xfrm>
          <a:prstGeom prst="rect">
            <a:avLst/>
          </a:prstGeom>
        </p:spPr>
        <p:txBody>
          <a:bodyPr bIns="91425" rIns="91425" lIns="91425" tIns="91425" anchor="t" anchorCtr="0">
            <a:noAutofit/>
          </a:bodyPr>
          <a:lstStyle/>
          <a:p>
            <a:pPr rtl="0" lvl="0">
              <a:buNone/>
            </a:pPr>
            <a:r>
              <a:rPr sz="900" lang="en"/>
              <a:t>5.3 x 10</a:t>
            </a:r>
            <a:r>
              <a:rPr baseline="30000" sz="900" lang="en"/>
              <a:t>7</a:t>
            </a:r>
          </a:p>
        </p:txBody>
      </p:sp>
      <p:sp>
        <p:nvSpPr>
          <p:cNvPr id="288" name="Shape 288"/>
          <p:cNvSpPr txBox="1"/>
          <p:nvPr/>
        </p:nvSpPr>
        <p:spPr>
          <a:xfrm>
            <a:off y="1505264" x="1585349"/>
            <a:ext cy="291900" cx="1255199"/>
          </a:xfrm>
          <a:prstGeom prst="rect">
            <a:avLst/>
          </a:prstGeom>
        </p:spPr>
        <p:txBody>
          <a:bodyPr bIns="91425" rIns="91425" lIns="91425" tIns="91425" anchor="t" anchorCtr="0">
            <a:noAutofit/>
          </a:bodyPr>
          <a:lstStyle/>
          <a:p>
            <a:pPr algn="r" rtl="0" lvl="0">
              <a:lnSpc>
                <a:spcPct val="115000"/>
              </a:lnSpc>
              <a:buClr>
                <a:srgbClr val="000000"/>
              </a:buClr>
              <a:buSzPct val="110000"/>
              <a:buFont typeface="Arial"/>
              <a:buNone/>
            </a:pPr>
            <a:r>
              <a:rPr sz="1000" lang="en">
                <a:solidFill>
                  <a:srgbClr val="FF0000"/>
                </a:solidFill>
              </a:rPr>
              <a:t>QTL 1,554,267</a:t>
            </a:r>
          </a:p>
          <a:p>
            <a:r>
              <a:t/>
            </a:r>
          </a:p>
          <a:p>
            <a:r>
              <a:t/>
            </a:r>
          </a:p>
        </p:txBody>
      </p:sp>
      <p:sp>
        <p:nvSpPr>
          <p:cNvPr id="289" name="Shape 289"/>
          <p:cNvSpPr txBox="1"/>
          <p:nvPr/>
        </p:nvSpPr>
        <p:spPr>
          <a:xfrm flipH="1">
            <a:off y="1140074" x="1575734"/>
            <a:ext cy="171300" cx="463499"/>
          </a:xfrm>
          <a:prstGeom prst="rect">
            <a:avLst/>
          </a:prstGeom>
        </p:spPr>
        <p:txBody>
          <a:bodyPr bIns="91425" rIns="91425" lIns="91425" tIns="91425" anchor="t" anchorCtr="0">
            <a:noAutofit/>
          </a:bodyPr>
          <a:lstStyle/>
          <a:p>
            <a:pPr rtl="0" lvl="0">
              <a:buNone/>
            </a:pPr>
            <a:r>
              <a:rPr sz="900" lang="en"/>
              <a:t>0</a:t>
            </a:r>
          </a:p>
          <a:p>
            <a:r>
              <a:t/>
            </a:r>
          </a:p>
        </p:txBody>
      </p:sp>
      <p:sp>
        <p:nvSpPr>
          <p:cNvPr id="290" name="Shape 290"/>
          <p:cNvSpPr txBox="1"/>
          <p:nvPr/>
        </p:nvSpPr>
        <p:spPr>
          <a:xfrm>
            <a:off y="1671385" x="1845991"/>
            <a:ext cy="291900" cx="1374899"/>
          </a:xfrm>
          <a:prstGeom prst="rect">
            <a:avLst/>
          </a:prstGeom>
        </p:spPr>
        <p:txBody>
          <a:bodyPr bIns="91425" rIns="91425" lIns="91425" tIns="91425" anchor="t" anchorCtr="0">
            <a:noAutofit/>
          </a:bodyPr>
          <a:lstStyle/>
          <a:p>
            <a:pPr rtl="0" lvl="0">
              <a:buNone/>
            </a:pPr>
            <a:r>
              <a:rPr sz="1000" lang="en">
                <a:solidFill>
                  <a:srgbClr val="38761D"/>
                </a:solidFill>
              </a:rPr>
              <a:t>4,159,189</a:t>
            </a:r>
          </a:p>
          <a:p>
            <a:pPr rtl="0" lvl="0">
              <a:buNone/>
            </a:pPr>
            <a:r>
              <a:rPr sz="1000" lang="en">
                <a:solidFill>
                  <a:srgbClr val="38761D"/>
                </a:solidFill>
              </a:rPr>
              <a:t>PIP2;3</a:t>
            </a:r>
          </a:p>
          <a:p>
            <a:r>
              <a:t/>
            </a:r>
          </a:p>
        </p:txBody>
      </p:sp>
      <p:cxnSp>
        <p:nvCxnSpPr>
          <p:cNvPr id="291" name="Shape 291"/>
          <p:cNvCxnSpPr/>
          <p:nvPr/>
        </p:nvCxnSpPr>
        <p:spPr>
          <a:xfrm>
            <a:off y="1651147" x="1551935"/>
            <a:ext cy="0" cx="300899"/>
          </a:xfrm>
          <a:prstGeom prst="straightConnector1">
            <a:avLst/>
          </a:prstGeom>
          <a:noFill/>
          <a:ln w="19050" cap="flat">
            <a:solidFill>
              <a:srgbClr val="FF0000"/>
            </a:solidFill>
            <a:prstDash val="solid"/>
            <a:round/>
            <a:headEnd w="lg" len="lg" type="none"/>
            <a:tailEnd w="lg" len="lg" type="none"/>
          </a:ln>
        </p:spPr>
      </p:cxnSp>
      <p:cxnSp>
        <p:nvCxnSpPr>
          <p:cNvPr id="292" name="Shape 292"/>
          <p:cNvCxnSpPr/>
          <p:nvPr/>
        </p:nvCxnSpPr>
        <p:spPr>
          <a:xfrm>
            <a:off y="1844039" x="1551935"/>
            <a:ext cy="0" cx="300899"/>
          </a:xfrm>
          <a:prstGeom prst="straightConnector1">
            <a:avLst/>
          </a:prstGeom>
          <a:noFill/>
          <a:ln w="9525" cap="flat">
            <a:solidFill>
              <a:srgbClr val="000000"/>
            </a:solidFill>
            <a:prstDash val="solid"/>
            <a:round/>
            <a:headEnd w="lg" len="lg" type="none"/>
            <a:tailEnd w="lg" len="lg" type="none"/>
          </a:ln>
        </p:spPr>
      </p:cxnSp>
      <p:sp>
        <p:nvSpPr>
          <p:cNvPr id="293" name="Shape 293"/>
          <p:cNvSpPr txBox="1"/>
          <p:nvPr/>
        </p:nvSpPr>
        <p:spPr>
          <a:xfrm>
            <a:off y="1664625" x="101250"/>
            <a:ext cy="291900" cx="1479000"/>
          </a:xfrm>
          <a:prstGeom prst="rect">
            <a:avLst/>
          </a:prstGeom>
        </p:spPr>
        <p:txBody>
          <a:bodyPr bIns="91425" rIns="91425" lIns="91425" tIns="91425" anchor="t" anchorCtr="0">
            <a:noAutofit/>
          </a:bodyPr>
          <a:lstStyle/>
          <a:p>
            <a:pPr algn="r" rtl="0" lvl="0">
              <a:buNone/>
            </a:pPr>
            <a:r>
              <a:rPr sz="1000" lang="en">
                <a:solidFill>
                  <a:srgbClr val="38761D"/>
                </a:solidFill>
              </a:rPr>
              <a:t>4,158,591 - 4,159,935 Aquaporin</a:t>
            </a:r>
          </a:p>
          <a:p>
            <a:r>
              <a:t/>
            </a:r>
          </a:p>
        </p:txBody>
      </p:sp>
      <p:sp>
        <p:nvSpPr>
          <p:cNvPr id="294" name="Shape 294"/>
          <p:cNvSpPr txBox="1"/>
          <p:nvPr/>
        </p:nvSpPr>
        <p:spPr>
          <a:xfrm>
            <a:off y="1204350" x="433100"/>
            <a:ext cy="337499" cx="830099"/>
          </a:xfrm>
          <a:prstGeom prst="rect">
            <a:avLst/>
          </a:prstGeom>
        </p:spPr>
        <p:txBody>
          <a:bodyPr bIns="91425" rIns="91425" lIns="91425" tIns="91425" anchor="t" anchorCtr="0">
            <a:noAutofit/>
          </a:bodyPr>
          <a:lstStyle/>
          <a:p>
            <a:pPr rtl="0" lvl="0">
              <a:buNone/>
            </a:pPr>
            <a:r>
              <a:rPr b="1" sz="1200" lang="en"/>
              <a:t>IGB</a:t>
            </a:r>
          </a:p>
        </p:txBody>
      </p:sp>
      <p:sp>
        <p:nvSpPr>
          <p:cNvPr id="295" name="Shape 295"/>
          <p:cNvSpPr txBox="1"/>
          <p:nvPr/>
        </p:nvSpPr>
        <p:spPr>
          <a:xfrm>
            <a:off y="1204350" x="2058350"/>
            <a:ext cy="337499" cx="830099"/>
          </a:xfrm>
          <a:prstGeom prst="rect">
            <a:avLst/>
          </a:prstGeom>
        </p:spPr>
        <p:txBody>
          <a:bodyPr bIns="91425" rIns="91425" lIns="91425" tIns="91425" anchor="t" anchorCtr="0">
            <a:noAutofit/>
          </a:bodyPr>
          <a:lstStyle/>
          <a:p>
            <a:pPr rtl="0" lvl="0">
              <a:buNone/>
            </a:pPr>
            <a:r>
              <a:rPr b="1" sz="1200" lang="en"/>
              <a:t>BLAST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y="0" x="0"/>
          <a:ext cy="0" cx="0"/>
          <a:chOff y="0" x="0"/>
          <a:chExt cy="0" cx="0"/>
        </a:xfrm>
      </p:grpSpPr>
      <p:sp>
        <p:nvSpPr>
          <p:cNvPr id="300" name="Shape 30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C6: IGB-BLAST Matches</a:t>
            </a:r>
          </a:p>
        </p:txBody>
      </p:sp>
      <p:sp>
        <p:nvSpPr>
          <p:cNvPr id="301" name="Shape 301"/>
          <p:cNvSpPr txBox="1"/>
          <p:nvPr>
            <p:ph idx="1" type="body"/>
          </p:nvPr>
        </p:nvSpPr>
        <p:spPr>
          <a:xfrm>
            <a:off y="1200150" x="3378000"/>
            <a:ext cy="3725699" cx="5308800"/>
          </a:xfrm>
          <a:prstGeom prst="rect">
            <a:avLst/>
          </a:prstGeom>
        </p:spPr>
        <p:txBody>
          <a:bodyPr bIns="91425" rIns="91425" lIns="91425" tIns="91425" anchor="t" anchorCtr="0">
            <a:noAutofit/>
          </a:bodyPr>
          <a:lstStyle/>
          <a:p>
            <a:pPr rtl="0" lvl="0">
              <a:buClr>
                <a:schemeClr val="dk1"/>
              </a:buClr>
              <a:buSzPct val="36666"/>
              <a:buFont typeface="Arial"/>
              <a:buNone/>
            </a:pPr>
            <a:r>
              <a:rPr u="sng" lang="en"/>
              <a:t>PIP2;3</a:t>
            </a:r>
          </a:p>
          <a:p>
            <a:pPr rtl="0" lvl="0" indent="-304800" marL="457200">
              <a:buClr>
                <a:schemeClr val="dk1"/>
              </a:buClr>
              <a:buSzPct val="166666"/>
              <a:buFont typeface="Arial"/>
              <a:buChar char="•"/>
            </a:pPr>
            <a:r>
              <a:rPr sz="1200" lang="en"/>
              <a:t>Cellular Component: Integral membrane protein</a:t>
            </a:r>
          </a:p>
          <a:p>
            <a:r>
              <a:t/>
            </a:r>
          </a:p>
          <a:p>
            <a:pPr rtl="0" lvl="0" indent="-304800" marL="457200">
              <a:buClr>
                <a:schemeClr val="dk1"/>
              </a:buClr>
              <a:buSzPct val="166666"/>
              <a:buFont typeface="Arial"/>
              <a:buChar char="•"/>
            </a:pPr>
            <a:r>
              <a:rPr sz="1200" lang="en"/>
              <a:t>Biological Function: water transport, transmembrane transport</a:t>
            </a:r>
          </a:p>
          <a:p>
            <a:r>
              <a:t/>
            </a:r>
          </a:p>
          <a:p>
            <a:pPr rtl="0" lvl="0" indent="-304800" marL="457200">
              <a:buClr>
                <a:schemeClr val="dk1"/>
              </a:buClr>
              <a:buSzPct val="166666"/>
              <a:buFont typeface="Arial"/>
              <a:buChar char="•"/>
            </a:pPr>
            <a:r>
              <a:rPr sz="1200" lang="en"/>
              <a:t>Expression in Plants: </a:t>
            </a:r>
            <a:r>
              <a:rPr sz="1200" lang="en">
                <a:hlinkClick r:id="rId3"/>
              </a:rPr>
              <a:t>cultured plant cell</a:t>
            </a:r>
            <a:r>
              <a:rPr sz="1200" lang="en"/>
              <a:t>,</a:t>
            </a:r>
            <a:r>
              <a:rPr sz="1200" lang="en">
                <a:hlinkClick r:id="rId4"/>
              </a:rPr>
              <a:t> flower</a:t>
            </a:r>
            <a:r>
              <a:rPr sz="1200" lang="en"/>
              <a:t>,</a:t>
            </a:r>
            <a:r>
              <a:rPr sz="1200" lang="en">
                <a:hlinkClick r:id="rId5"/>
              </a:rPr>
              <a:t> guard cell</a:t>
            </a:r>
            <a:r>
              <a:rPr sz="1200" lang="en"/>
              <a:t>,</a:t>
            </a:r>
            <a:r>
              <a:rPr sz="1200" lang="en">
                <a:hlinkClick r:id="rId6"/>
              </a:rPr>
              <a:t> root</a:t>
            </a:r>
            <a:r>
              <a:rPr sz="1200" lang="en"/>
              <a:t>,</a:t>
            </a:r>
            <a:r>
              <a:rPr sz="1200" lang="en">
                <a:hlinkClick r:id="rId7"/>
              </a:rPr>
              <a:t> shoot system</a:t>
            </a:r>
            <a:r>
              <a:rPr sz="1200" lang="en"/>
              <a:t>,</a:t>
            </a:r>
            <a:r>
              <a:rPr sz="1200" lang="en">
                <a:hlinkClick r:id="rId8"/>
              </a:rPr>
              <a:t> vascular leaf</a:t>
            </a:r>
          </a:p>
          <a:p>
            <a:pPr rtl="0" lvl="0">
              <a:buClr>
                <a:srgbClr val="000000"/>
              </a:buClr>
              <a:buSzPct val="36666"/>
              <a:buNone/>
            </a:pPr>
            <a:r>
              <a:rPr u="sng" lang="en"/>
              <a:t>NIP3;1</a:t>
            </a:r>
          </a:p>
          <a:p>
            <a:pPr rtl="0" lvl="0" indent="-304800" marL="457200">
              <a:buClr>
                <a:schemeClr val="dk1"/>
              </a:buClr>
              <a:buSzPct val="166666"/>
              <a:buFont typeface="Arial"/>
              <a:buChar char="•"/>
            </a:pPr>
            <a:r>
              <a:rPr sz="1200" lang="en"/>
              <a:t>Cellular Component: Integral membrane protein</a:t>
            </a:r>
          </a:p>
          <a:p>
            <a:r>
              <a:t/>
            </a:r>
          </a:p>
          <a:p>
            <a:pPr rtl="0" lvl="0" indent="-304800" marL="457200">
              <a:buClr>
                <a:schemeClr val="dk1"/>
              </a:buClr>
              <a:buSzPct val="166666"/>
              <a:buFont typeface="Arial"/>
              <a:buChar char="•"/>
            </a:pPr>
            <a:r>
              <a:rPr sz="1200" lang="en"/>
              <a:t>Biological Function: transmembrane transport, water transport</a:t>
            </a:r>
          </a:p>
          <a:p>
            <a:r>
              <a:t/>
            </a:r>
          </a:p>
          <a:p>
            <a:pPr rtl="0" lvl="0" indent="-304800" marL="457200">
              <a:buClr>
                <a:schemeClr val="dk1"/>
              </a:buClr>
              <a:buSzPct val="166666"/>
              <a:buFont typeface="Arial"/>
              <a:buChar char="•"/>
            </a:pPr>
            <a:r>
              <a:rPr sz="1200" lang="en"/>
              <a:t>Expression in Plants: roots, shoot system</a:t>
            </a:r>
          </a:p>
          <a:p>
            <a:r>
              <a:t/>
            </a:r>
          </a:p>
        </p:txBody>
      </p:sp>
      <p:sp>
        <p:nvSpPr>
          <p:cNvPr id="302" name="Shape 302"/>
          <p:cNvSpPr/>
          <p:nvPr/>
        </p:nvSpPr>
        <p:spPr>
          <a:xfrm>
            <a:off y="1343497" x="1523808"/>
            <a:ext cy="3498000" cx="338699"/>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303" name="Shape 303"/>
          <p:cNvSpPr txBox="1"/>
          <p:nvPr/>
        </p:nvSpPr>
        <p:spPr>
          <a:xfrm flipH="1">
            <a:off y="1106379" x="1580300"/>
            <a:ext cy="174899" cx="473700"/>
          </a:xfrm>
          <a:prstGeom prst="rect">
            <a:avLst/>
          </a:prstGeom>
        </p:spPr>
        <p:txBody>
          <a:bodyPr bIns="91425" rIns="91425" lIns="91425" tIns="91425" anchor="t" anchorCtr="0">
            <a:noAutofit/>
          </a:bodyPr>
          <a:lstStyle/>
          <a:p>
            <a:pPr rtl="0" lvl="0">
              <a:buNone/>
            </a:pPr>
            <a:r>
              <a:rPr sz="900" lang="en"/>
              <a:t>0</a:t>
            </a:r>
          </a:p>
          <a:p>
            <a:r>
              <a:t/>
            </a:r>
          </a:p>
        </p:txBody>
      </p:sp>
      <p:sp>
        <p:nvSpPr>
          <p:cNvPr id="304" name="Shape 304"/>
          <p:cNvSpPr txBox="1"/>
          <p:nvPr/>
        </p:nvSpPr>
        <p:spPr>
          <a:xfrm>
            <a:off y="4799514" x="1404700"/>
            <a:ext cy="193799" cx="992100"/>
          </a:xfrm>
          <a:prstGeom prst="rect">
            <a:avLst/>
          </a:prstGeom>
        </p:spPr>
        <p:txBody>
          <a:bodyPr bIns="91425" rIns="91425" lIns="91425" tIns="91425" anchor="t" anchorCtr="0">
            <a:noAutofit/>
          </a:bodyPr>
          <a:lstStyle/>
          <a:p>
            <a:pPr rtl="0" lvl="0">
              <a:buNone/>
            </a:pPr>
            <a:r>
              <a:rPr sz="900" lang="en"/>
              <a:t>3.8 x 10</a:t>
            </a:r>
            <a:r>
              <a:rPr baseline="30000" sz="900" lang="en"/>
              <a:t>7</a:t>
            </a:r>
          </a:p>
        </p:txBody>
      </p:sp>
      <p:sp>
        <p:nvSpPr>
          <p:cNvPr id="305" name="Shape 305"/>
          <p:cNvSpPr txBox="1"/>
          <p:nvPr/>
        </p:nvSpPr>
        <p:spPr>
          <a:xfrm>
            <a:off y="2204751" x="1554727"/>
            <a:ext cy="298199" cx="1282799"/>
          </a:xfrm>
          <a:prstGeom prst="rect">
            <a:avLst/>
          </a:prstGeom>
        </p:spPr>
        <p:txBody>
          <a:bodyPr bIns="91425" rIns="91425" lIns="91425" tIns="91425" anchor="t" anchorCtr="0">
            <a:noAutofit/>
          </a:bodyPr>
          <a:lstStyle/>
          <a:p>
            <a:pPr algn="r" rtl="0" lvl="0">
              <a:lnSpc>
                <a:spcPct val="115000"/>
              </a:lnSpc>
              <a:buNone/>
            </a:pPr>
            <a:r>
              <a:rPr sz="1000" lang="en">
                <a:solidFill>
                  <a:srgbClr val="FF0000"/>
                </a:solidFill>
              </a:rPr>
              <a:t>QTL 9,847,363</a:t>
            </a:r>
          </a:p>
          <a:p>
            <a:r>
              <a:t/>
            </a:r>
          </a:p>
          <a:p>
            <a:r>
              <a:t/>
            </a:r>
          </a:p>
        </p:txBody>
      </p:sp>
      <p:sp>
        <p:nvSpPr>
          <p:cNvPr id="306" name="Shape 306"/>
          <p:cNvSpPr txBox="1"/>
          <p:nvPr/>
        </p:nvSpPr>
        <p:spPr>
          <a:xfrm>
            <a:off y="2328213" x="1839318"/>
            <a:ext cy="298199" cx="1405200"/>
          </a:xfrm>
          <a:prstGeom prst="rect">
            <a:avLst/>
          </a:prstGeom>
        </p:spPr>
        <p:txBody>
          <a:bodyPr bIns="91425" rIns="91425" lIns="91425" tIns="91425" anchor="t" anchorCtr="0">
            <a:noAutofit/>
          </a:bodyPr>
          <a:lstStyle/>
          <a:p>
            <a:pPr rtl="0" lvl="0">
              <a:buNone/>
            </a:pPr>
            <a:r>
              <a:rPr sz="1000" lang="en">
                <a:solidFill>
                  <a:srgbClr val="38761D"/>
                </a:solidFill>
              </a:rPr>
              <a:t>NIP3;1 11,850,945</a:t>
            </a:r>
          </a:p>
          <a:p>
            <a:r>
              <a:t/>
            </a:r>
          </a:p>
        </p:txBody>
      </p:sp>
      <p:sp>
        <p:nvSpPr>
          <p:cNvPr id="307" name="Shape 307"/>
          <p:cNvSpPr txBox="1"/>
          <p:nvPr/>
        </p:nvSpPr>
        <p:spPr>
          <a:xfrm>
            <a:off y="2455196" x="1839318"/>
            <a:ext cy="298199" cx="1405200"/>
          </a:xfrm>
          <a:prstGeom prst="rect">
            <a:avLst/>
          </a:prstGeom>
        </p:spPr>
        <p:txBody>
          <a:bodyPr bIns="91425" rIns="91425" lIns="91425" tIns="91425" anchor="t" anchorCtr="0">
            <a:noAutofit/>
          </a:bodyPr>
          <a:lstStyle/>
          <a:p>
            <a:pPr rtl="0" lvl="0">
              <a:buNone/>
            </a:pPr>
            <a:r>
              <a:rPr sz="1000" lang="en">
                <a:solidFill>
                  <a:srgbClr val="38761D"/>
                </a:solidFill>
              </a:rPr>
              <a:t>PIP2;3 11,851,029</a:t>
            </a:r>
          </a:p>
          <a:p>
            <a:r>
              <a:t/>
            </a:r>
          </a:p>
        </p:txBody>
      </p:sp>
      <p:cxnSp>
        <p:nvCxnSpPr>
          <p:cNvPr id="308" name="Shape 308"/>
          <p:cNvCxnSpPr/>
          <p:nvPr/>
        </p:nvCxnSpPr>
        <p:spPr>
          <a:xfrm>
            <a:off y="2326870" x="1532044"/>
            <a:ext cy="0" cx="307499"/>
          </a:xfrm>
          <a:prstGeom prst="straightConnector1">
            <a:avLst/>
          </a:prstGeom>
          <a:noFill/>
          <a:ln w="19050" cap="flat">
            <a:solidFill>
              <a:srgbClr val="FF0000"/>
            </a:solidFill>
            <a:prstDash val="solid"/>
            <a:round/>
            <a:headEnd w="lg" len="lg" type="none"/>
            <a:tailEnd w="lg" len="lg" type="none"/>
          </a:ln>
        </p:spPr>
      </p:cxnSp>
      <p:cxnSp>
        <p:nvCxnSpPr>
          <p:cNvPr id="309" name="Shape 309"/>
          <p:cNvCxnSpPr/>
          <p:nvPr/>
        </p:nvCxnSpPr>
        <p:spPr>
          <a:xfrm>
            <a:off y="2473797" x="1539570"/>
            <a:ext cy="0" cx="307499"/>
          </a:xfrm>
          <a:prstGeom prst="straightConnector1">
            <a:avLst/>
          </a:prstGeom>
          <a:noFill/>
          <a:ln w="9525" cap="flat">
            <a:solidFill>
              <a:srgbClr val="000000"/>
            </a:solidFill>
            <a:prstDash val="solid"/>
            <a:round/>
            <a:headEnd w="lg" len="lg" type="none"/>
            <a:tailEnd w="lg" len="lg" type="none"/>
          </a:ln>
        </p:spPr>
      </p:cxnSp>
      <p:sp>
        <p:nvSpPr>
          <p:cNvPr id="310" name="Shape 310"/>
          <p:cNvSpPr txBox="1"/>
          <p:nvPr/>
        </p:nvSpPr>
        <p:spPr>
          <a:xfrm>
            <a:off y="2291250" x="-98400"/>
            <a:ext cy="298199" cx="1649399"/>
          </a:xfrm>
          <a:prstGeom prst="rect">
            <a:avLst/>
          </a:prstGeom>
        </p:spPr>
        <p:txBody>
          <a:bodyPr bIns="91425" rIns="91425" lIns="91425" tIns="91425" anchor="t" anchorCtr="0">
            <a:noAutofit/>
          </a:bodyPr>
          <a:lstStyle/>
          <a:p>
            <a:pPr algn="r" rtl="0" lvl="0">
              <a:buClr>
                <a:srgbClr val="000000"/>
              </a:buClr>
              <a:buSzPct val="110000"/>
              <a:buFont typeface="Arial"/>
              <a:buNone/>
            </a:pPr>
            <a:r>
              <a:rPr sz="1000" lang="en">
                <a:solidFill>
                  <a:srgbClr val="38761D"/>
                </a:solidFill>
              </a:rPr>
              <a:t>11,850,738 -11,851,707</a:t>
            </a:r>
          </a:p>
          <a:p>
            <a:pPr algn="r" rtl="0" lvl="0">
              <a:buNone/>
            </a:pPr>
            <a:r>
              <a:rPr sz="1000" lang="en">
                <a:solidFill>
                  <a:srgbClr val="38761D"/>
                </a:solidFill>
              </a:rPr>
              <a:t>Aquaporin-like superfamily protein</a:t>
            </a:r>
          </a:p>
          <a:p>
            <a:r>
              <a:t/>
            </a:r>
          </a:p>
        </p:txBody>
      </p:sp>
      <p:sp>
        <p:nvSpPr>
          <p:cNvPr id="311" name="Shape 311"/>
          <p:cNvSpPr txBox="1"/>
          <p:nvPr/>
        </p:nvSpPr>
        <p:spPr>
          <a:xfrm>
            <a:off y="1204350" x="433100"/>
            <a:ext cy="337499" cx="830099"/>
          </a:xfrm>
          <a:prstGeom prst="rect">
            <a:avLst/>
          </a:prstGeom>
        </p:spPr>
        <p:txBody>
          <a:bodyPr bIns="91425" rIns="91425" lIns="91425" tIns="91425" anchor="t" anchorCtr="0">
            <a:noAutofit/>
          </a:bodyPr>
          <a:lstStyle/>
          <a:p>
            <a:pPr rtl="0" lvl="0">
              <a:buNone/>
            </a:pPr>
            <a:r>
              <a:rPr b="1" sz="1200" lang="en"/>
              <a:t>IGB</a:t>
            </a:r>
          </a:p>
        </p:txBody>
      </p:sp>
      <p:sp>
        <p:nvSpPr>
          <p:cNvPr id="312" name="Shape 312"/>
          <p:cNvSpPr txBox="1"/>
          <p:nvPr/>
        </p:nvSpPr>
        <p:spPr>
          <a:xfrm>
            <a:off y="1204350" x="2058350"/>
            <a:ext cy="337499" cx="830099"/>
          </a:xfrm>
          <a:prstGeom prst="rect">
            <a:avLst/>
          </a:prstGeom>
        </p:spPr>
        <p:txBody>
          <a:bodyPr bIns="91425" rIns="91425" lIns="91425" tIns="91425" anchor="t" anchorCtr="0">
            <a:noAutofit/>
          </a:bodyPr>
          <a:lstStyle/>
          <a:p>
            <a:pPr rtl="0" lvl="0">
              <a:buNone/>
            </a:pPr>
            <a:r>
              <a:rPr b="1" sz="1200" lang="en"/>
              <a:t>BLAST</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6" name="Shape 316"/>
        <p:cNvGrpSpPr/>
        <p:nvPr/>
      </p:nvGrpSpPr>
      <p:grpSpPr>
        <a:xfrm>
          <a:off y="0" x="0"/>
          <a:ext cy="0" cx="0"/>
          <a:chOff y="0" x="0"/>
          <a:chExt cy="0" cx="0"/>
        </a:xfrm>
      </p:grpSpPr>
      <p:sp>
        <p:nvSpPr>
          <p:cNvPr id="317" name="Shape 317"/>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C8: IGB-BLAST Matches</a:t>
            </a:r>
          </a:p>
        </p:txBody>
      </p:sp>
      <p:sp>
        <p:nvSpPr>
          <p:cNvPr id="318" name="Shape 318"/>
          <p:cNvSpPr txBox="1"/>
          <p:nvPr>
            <p:ph idx="1" type="body"/>
          </p:nvPr>
        </p:nvSpPr>
        <p:spPr>
          <a:xfrm>
            <a:off y="1200150" x="3378000"/>
            <a:ext cy="3725699" cx="5308800"/>
          </a:xfrm>
          <a:prstGeom prst="rect">
            <a:avLst/>
          </a:prstGeom>
        </p:spPr>
        <p:txBody>
          <a:bodyPr bIns="91425" rIns="91425" lIns="91425" tIns="91425" anchor="t" anchorCtr="0">
            <a:noAutofit/>
          </a:bodyPr>
          <a:lstStyle/>
          <a:p>
            <a:pPr rtl="0" lvl="0">
              <a:buClr>
                <a:srgbClr val="000000"/>
              </a:buClr>
              <a:buSzPct val="36666"/>
              <a:buNone/>
            </a:pPr>
            <a:r>
              <a:rPr u="sng" lang="en"/>
              <a:t>PIP2;3</a:t>
            </a:r>
          </a:p>
          <a:p>
            <a:pPr rtl="0" lvl="0" indent="-304800" marL="457200">
              <a:buClr>
                <a:schemeClr val="dk1"/>
              </a:buClr>
              <a:buSzPct val="166666"/>
              <a:buFont typeface="Arial"/>
              <a:buChar char="•"/>
            </a:pPr>
            <a:r>
              <a:rPr sz="1200" lang="en"/>
              <a:t>Cellular Component: Integral membrane protein</a:t>
            </a:r>
          </a:p>
          <a:p>
            <a:r>
              <a:t/>
            </a:r>
          </a:p>
          <a:p>
            <a:pPr rtl="0" lvl="0" indent="-304800" marL="457200">
              <a:buClr>
                <a:schemeClr val="dk1"/>
              </a:buClr>
              <a:buSzPct val="166666"/>
              <a:buFont typeface="Arial"/>
              <a:buChar char="•"/>
            </a:pPr>
            <a:r>
              <a:rPr sz="1200" lang="en"/>
              <a:t>Biological Function: water transport, transmembrane transport</a:t>
            </a:r>
          </a:p>
          <a:p>
            <a:r>
              <a:t/>
            </a:r>
          </a:p>
          <a:p>
            <a:pPr rtl="0" lvl="0" indent="-304800" marL="457200">
              <a:buClr>
                <a:schemeClr val="dk1"/>
              </a:buClr>
              <a:buSzPct val="166666"/>
              <a:buFont typeface="Arial"/>
              <a:buChar char="•"/>
            </a:pPr>
            <a:r>
              <a:rPr sz="1200" lang="en"/>
              <a:t>Expression in Plants: </a:t>
            </a:r>
            <a:r>
              <a:rPr sz="1200" lang="en">
                <a:hlinkClick r:id="rId3"/>
              </a:rPr>
              <a:t>cultured plant cell</a:t>
            </a:r>
            <a:r>
              <a:rPr sz="1200" lang="en"/>
              <a:t>,</a:t>
            </a:r>
            <a:r>
              <a:rPr sz="1200" lang="en">
                <a:hlinkClick r:id="rId4"/>
              </a:rPr>
              <a:t> flower</a:t>
            </a:r>
            <a:r>
              <a:rPr sz="1200" lang="en"/>
              <a:t>,</a:t>
            </a:r>
            <a:r>
              <a:rPr sz="1200" lang="en">
                <a:hlinkClick r:id="rId5"/>
              </a:rPr>
              <a:t> guard cell</a:t>
            </a:r>
            <a:r>
              <a:rPr sz="1200" lang="en"/>
              <a:t>,</a:t>
            </a:r>
            <a:r>
              <a:rPr sz="1200" lang="en">
                <a:hlinkClick r:id="rId6"/>
              </a:rPr>
              <a:t> root</a:t>
            </a:r>
            <a:r>
              <a:rPr sz="1200" lang="en"/>
              <a:t>,</a:t>
            </a:r>
            <a:r>
              <a:rPr sz="1200" lang="en">
                <a:hlinkClick r:id="rId7"/>
              </a:rPr>
              <a:t> shoot system</a:t>
            </a:r>
            <a:r>
              <a:rPr sz="1200" lang="en"/>
              <a:t>,</a:t>
            </a:r>
            <a:r>
              <a:rPr sz="1200" lang="en">
                <a:hlinkClick r:id="rId8"/>
              </a:rPr>
              <a:t> vascular leaf</a:t>
            </a:r>
          </a:p>
          <a:p>
            <a:pPr rtl="0" lvl="0">
              <a:buNone/>
            </a:pPr>
            <a:r>
              <a:rPr u="sng" lang="en">
                <a:solidFill>
                  <a:srgbClr val="000000"/>
                </a:solidFill>
              </a:rPr>
              <a:t>NIP3;1</a:t>
            </a:r>
          </a:p>
          <a:p>
            <a:pPr rtl="0" lvl="0" indent="-304800" marL="457200">
              <a:buClr>
                <a:srgbClr val="000000"/>
              </a:buClr>
              <a:buSzPct val="166666"/>
              <a:buFont typeface="Arial"/>
              <a:buChar char="•"/>
            </a:pPr>
            <a:r>
              <a:rPr sz="1200" lang="en">
                <a:solidFill>
                  <a:srgbClr val="000000"/>
                </a:solidFill>
              </a:rPr>
              <a:t>Cellular Component: Integral membrane protein</a:t>
            </a:r>
          </a:p>
          <a:p>
            <a:r>
              <a:t/>
            </a:r>
          </a:p>
          <a:p>
            <a:pPr rtl="0" lvl="0" indent="-304800" marL="457200">
              <a:buClr>
                <a:srgbClr val="000000"/>
              </a:buClr>
              <a:buSzPct val="166666"/>
              <a:buFont typeface="Arial"/>
              <a:buChar char="•"/>
            </a:pPr>
            <a:r>
              <a:rPr sz="1200" lang="en">
                <a:solidFill>
                  <a:srgbClr val="000000"/>
                </a:solidFill>
              </a:rPr>
              <a:t>Biological Function: transmembrane transport, water transport</a:t>
            </a:r>
          </a:p>
          <a:p>
            <a:r>
              <a:t/>
            </a:r>
          </a:p>
          <a:p>
            <a:pPr rtl="0" lvl="0" indent="-304800" marL="457200">
              <a:buClr>
                <a:srgbClr val="000000"/>
              </a:buClr>
              <a:buSzPct val="166666"/>
              <a:buFont typeface="Arial"/>
              <a:buChar char="•"/>
            </a:pPr>
            <a:r>
              <a:rPr sz="1200" lang="en">
                <a:solidFill>
                  <a:srgbClr val="000000"/>
                </a:solidFill>
              </a:rPr>
              <a:t>Expression in Plants: roots, shoot system</a:t>
            </a:r>
          </a:p>
        </p:txBody>
      </p:sp>
      <p:sp>
        <p:nvSpPr>
          <p:cNvPr id="319" name="Shape 319"/>
          <p:cNvSpPr/>
          <p:nvPr/>
        </p:nvSpPr>
        <p:spPr>
          <a:xfrm>
            <a:off y="1366472" x="1545810"/>
            <a:ext cy="3476400" cx="336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320" name="Shape 320"/>
          <p:cNvSpPr txBox="1"/>
          <p:nvPr/>
        </p:nvSpPr>
        <p:spPr>
          <a:xfrm>
            <a:off y="4773730" x="1374374"/>
            <a:ext cy="192299" cx="986100"/>
          </a:xfrm>
          <a:prstGeom prst="rect">
            <a:avLst/>
          </a:prstGeom>
        </p:spPr>
        <p:txBody>
          <a:bodyPr bIns="91425" rIns="91425" lIns="91425" tIns="91425" anchor="t" anchorCtr="0">
            <a:noAutofit/>
          </a:bodyPr>
          <a:lstStyle/>
          <a:p>
            <a:pPr rtl="0" lvl="0">
              <a:buNone/>
            </a:pPr>
            <a:r>
              <a:rPr sz="900" lang="en"/>
              <a:t>4.2 x 10</a:t>
            </a:r>
            <a:r>
              <a:rPr baseline="30000" sz="900" lang="en"/>
              <a:t>7</a:t>
            </a:r>
          </a:p>
        </p:txBody>
      </p:sp>
      <p:sp>
        <p:nvSpPr>
          <p:cNvPr id="321" name="Shape 321"/>
          <p:cNvSpPr txBox="1"/>
          <p:nvPr/>
        </p:nvSpPr>
        <p:spPr>
          <a:xfrm flipH="1">
            <a:off y="1129925" x="1583530"/>
            <a:ext cy="173999" cx="470400"/>
          </a:xfrm>
          <a:prstGeom prst="rect">
            <a:avLst/>
          </a:prstGeom>
        </p:spPr>
        <p:txBody>
          <a:bodyPr bIns="91425" rIns="91425" lIns="91425" tIns="91425" anchor="t" anchorCtr="0">
            <a:noAutofit/>
          </a:bodyPr>
          <a:lstStyle/>
          <a:p>
            <a:pPr rtl="0" lvl="0">
              <a:buNone/>
            </a:pPr>
            <a:r>
              <a:rPr sz="900" lang="en"/>
              <a:t>0</a:t>
            </a:r>
          </a:p>
          <a:p>
            <a:r>
              <a:t/>
            </a:r>
          </a:p>
        </p:txBody>
      </p:sp>
      <p:sp>
        <p:nvSpPr>
          <p:cNvPr id="322" name="Shape 322"/>
          <p:cNvSpPr txBox="1"/>
          <p:nvPr/>
        </p:nvSpPr>
        <p:spPr>
          <a:xfrm>
            <a:off y="3736498" x="1625245"/>
            <a:ext cy="296400" cx="1274699"/>
          </a:xfrm>
          <a:prstGeom prst="rect">
            <a:avLst/>
          </a:prstGeom>
        </p:spPr>
        <p:txBody>
          <a:bodyPr bIns="91425" rIns="91425" lIns="91425" tIns="91425" anchor="t" anchorCtr="0">
            <a:noAutofit/>
          </a:bodyPr>
          <a:lstStyle/>
          <a:p>
            <a:pPr algn="r" rtl="0" lvl="0">
              <a:lnSpc>
                <a:spcPct val="115000"/>
              </a:lnSpc>
              <a:buClr>
                <a:srgbClr val="000000"/>
              </a:buClr>
              <a:buSzPct val="110000"/>
              <a:buFont typeface="Arial"/>
              <a:buNone/>
            </a:pPr>
            <a:r>
              <a:rPr sz="1000" lang="en">
                <a:solidFill>
                  <a:srgbClr val="FF0000"/>
                </a:solidFill>
              </a:rPr>
              <a:t>QTL 33,835,534</a:t>
            </a:r>
          </a:p>
          <a:p>
            <a:r>
              <a:t/>
            </a:r>
          </a:p>
          <a:p>
            <a:r>
              <a:t/>
            </a:r>
          </a:p>
        </p:txBody>
      </p:sp>
      <p:cxnSp>
        <p:nvCxnSpPr>
          <p:cNvPr id="323" name="Shape 323"/>
          <p:cNvCxnSpPr/>
          <p:nvPr/>
        </p:nvCxnSpPr>
        <p:spPr>
          <a:xfrm>
            <a:off y="3761420" x="1561472"/>
            <a:ext cy="0" cx="305699"/>
          </a:xfrm>
          <a:prstGeom prst="straightConnector1">
            <a:avLst/>
          </a:prstGeom>
          <a:noFill/>
          <a:ln w="9525" cap="flat">
            <a:solidFill>
              <a:srgbClr val="000000"/>
            </a:solidFill>
            <a:prstDash val="solid"/>
            <a:round/>
            <a:headEnd w="lg" len="lg" type="none"/>
            <a:tailEnd w="lg" len="lg" type="none"/>
          </a:ln>
        </p:spPr>
      </p:cxnSp>
      <p:cxnSp>
        <p:nvCxnSpPr>
          <p:cNvPr id="324" name="Shape 324"/>
          <p:cNvCxnSpPr/>
          <p:nvPr/>
        </p:nvCxnSpPr>
        <p:spPr>
          <a:xfrm>
            <a:off y="3884664" x="1561472"/>
            <a:ext cy="0" cx="305699"/>
          </a:xfrm>
          <a:prstGeom prst="straightConnector1">
            <a:avLst/>
          </a:prstGeom>
          <a:noFill/>
          <a:ln w="19050" cap="flat">
            <a:solidFill>
              <a:srgbClr val="FF0000"/>
            </a:solidFill>
            <a:prstDash val="solid"/>
            <a:round/>
            <a:headEnd w="lg" len="lg" type="none"/>
            <a:tailEnd w="lg" len="lg" type="none"/>
          </a:ln>
        </p:spPr>
      </p:cxnSp>
      <p:sp>
        <p:nvSpPr>
          <p:cNvPr id="325" name="Shape 325"/>
          <p:cNvSpPr txBox="1"/>
          <p:nvPr/>
        </p:nvSpPr>
        <p:spPr>
          <a:xfrm>
            <a:off y="3605247" x="-423957"/>
            <a:ext cy="296400" cx="1985400"/>
          </a:xfrm>
          <a:prstGeom prst="rect">
            <a:avLst/>
          </a:prstGeom>
        </p:spPr>
        <p:txBody>
          <a:bodyPr bIns="91425" rIns="91425" lIns="91425" tIns="91425" anchor="t" anchorCtr="0">
            <a:noAutofit/>
          </a:bodyPr>
          <a:lstStyle/>
          <a:p>
            <a:pPr algn="r" rtl="0" lvl="0">
              <a:buClr>
                <a:srgbClr val="000000"/>
              </a:buClr>
              <a:buSzPct val="110000"/>
              <a:buFont typeface="Arial"/>
              <a:buNone/>
            </a:pPr>
            <a:r>
              <a:rPr sz="1000" lang="en">
                <a:solidFill>
                  <a:srgbClr val="38761D"/>
                </a:solidFill>
              </a:rPr>
              <a:t> 32,880,722 - 32,882,112</a:t>
            </a:r>
          </a:p>
          <a:p>
            <a:pPr algn="r" rtl="0" lvl="0">
              <a:lnSpc>
                <a:spcPct val="115000"/>
              </a:lnSpc>
              <a:buClr>
                <a:srgbClr val="000000"/>
              </a:buClr>
              <a:buSzPct val="110000"/>
              <a:buFont typeface="Arial"/>
              <a:buNone/>
            </a:pPr>
            <a:r>
              <a:rPr sz="1000" lang="en">
                <a:solidFill>
                  <a:srgbClr val="38761D"/>
                </a:solidFill>
              </a:rPr>
              <a:t> Aquaporin</a:t>
            </a:r>
          </a:p>
        </p:txBody>
      </p:sp>
      <p:sp>
        <p:nvSpPr>
          <p:cNvPr id="326" name="Shape 326"/>
          <p:cNvSpPr txBox="1"/>
          <p:nvPr/>
        </p:nvSpPr>
        <p:spPr>
          <a:xfrm>
            <a:off y="3611375" x="1750650"/>
            <a:ext cy="314999" cx="1692000"/>
          </a:xfrm>
          <a:prstGeom prst="rect">
            <a:avLst/>
          </a:prstGeom>
        </p:spPr>
        <p:txBody>
          <a:bodyPr bIns="91425" rIns="91425" lIns="91425" tIns="91425" anchor="t" anchorCtr="0">
            <a:noAutofit/>
          </a:bodyPr>
          <a:lstStyle/>
          <a:p>
            <a:pPr algn="r" rtl="0" lvl="0">
              <a:lnSpc>
                <a:spcPct val="115000"/>
              </a:lnSpc>
              <a:buClr>
                <a:srgbClr val="000000"/>
              </a:buClr>
              <a:buSzPct val="110000"/>
              <a:buFont typeface="Arial"/>
              <a:buNone/>
            </a:pPr>
            <a:r>
              <a:rPr sz="1000" lang="en">
                <a:solidFill>
                  <a:srgbClr val="38761D"/>
                </a:solidFill>
              </a:rPr>
              <a:t>NIP3;1/PIP2;7 32,881,355</a:t>
            </a:r>
          </a:p>
        </p:txBody>
      </p:sp>
      <p:sp>
        <p:nvSpPr>
          <p:cNvPr id="327" name="Shape 327"/>
          <p:cNvSpPr txBox="1"/>
          <p:nvPr/>
        </p:nvSpPr>
        <p:spPr>
          <a:xfrm>
            <a:off y="1204350" x="433100"/>
            <a:ext cy="337499" cx="830099"/>
          </a:xfrm>
          <a:prstGeom prst="rect">
            <a:avLst/>
          </a:prstGeom>
        </p:spPr>
        <p:txBody>
          <a:bodyPr bIns="91425" rIns="91425" lIns="91425" tIns="91425" anchor="t" anchorCtr="0">
            <a:noAutofit/>
          </a:bodyPr>
          <a:lstStyle/>
          <a:p>
            <a:pPr rtl="0" lvl="0">
              <a:buNone/>
            </a:pPr>
            <a:r>
              <a:rPr b="1" sz="1200" lang="en"/>
              <a:t>IGB</a:t>
            </a:r>
          </a:p>
        </p:txBody>
      </p:sp>
      <p:sp>
        <p:nvSpPr>
          <p:cNvPr id="328" name="Shape 328"/>
          <p:cNvSpPr txBox="1"/>
          <p:nvPr/>
        </p:nvSpPr>
        <p:spPr>
          <a:xfrm>
            <a:off y="1204350" x="2058350"/>
            <a:ext cy="337499" cx="830099"/>
          </a:xfrm>
          <a:prstGeom prst="rect">
            <a:avLst/>
          </a:prstGeom>
        </p:spPr>
        <p:txBody>
          <a:bodyPr bIns="91425" rIns="91425" lIns="91425" tIns="91425" anchor="t" anchorCtr="0">
            <a:noAutofit/>
          </a:bodyPr>
          <a:lstStyle/>
          <a:p>
            <a:pPr rtl="0" lvl="0">
              <a:buNone/>
            </a:pPr>
            <a:r>
              <a:rPr b="1" sz="1200" lang="en"/>
              <a:t>BLAST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2" name="Shape 332"/>
        <p:cNvGrpSpPr/>
        <p:nvPr/>
      </p:nvGrpSpPr>
      <p:grpSpPr>
        <a:xfrm>
          <a:off y="0" x="0"/>
          <a:ext cy="0" cx="0"/>
          <a:chOff y="0" x="0"/>
          <a:chExt cy="0" cx="0"/>
        </a:xfrm>
      </p:grpSpPr>
      <p:sp>
        <p:nvSpPr>
          <p:cNvPr id="333" name="Shape 333"/>
          <p:cNvSpPr txBox="1"/>
          <p:nvPr>
            <p:ph idx="1" type="body"/>
          </p:nvPr>
        </p:nvSpPr>
        <p:spPr>
          <a:xfrm>
            <a:off y="1200150" x="3378000"/>
            <a:ext cy="3725699" cx="5308800"/>
          </a:xfrm>
          <a:prstGeom prst="rect">
            <a:avLst/>
          </a:prstGeom>
        </p:spPr>
        <p:txBody>
          <a:bodyPr bIns="91425" rIns="91425" lIns="91425" tIns="91425" anchor="t" anchorCtr="0">
            <a:noAutofit/>
          </a:bodyPr>
          <a:lstStyle/>
          <a:p>
            <a:pPr rtl="0" lvl="0">
              <a:buClr>
                <a:schemeClr val="dk1"/>
              </a:buClr>
              <a:buSzPct val="36666"/>
              <a:buFont typeface="Arial"/>
              <a:buNone/>
            </a:pPr>
            <a:r>
              <a:rPr u="sng" lang="en"/>
              <a:t>PIP2;3</a:t>
            </a:r>
          </a:p>
          <a:p>
            <a:pPr rtl="0" lvl="0" indent="-304800" marL="457200">
              <a:buClr>
                <a:schemeClr val="dk1"/>
              </a:buClr>
              <a:buSzPct val="166666"/>
              <a:buFont typeface="Arial"/>
              <a:buChar char="•"/>
            </a:pPr>
            <a:r>
              <a:rPr sz="1200" lang="en"/>
              <a:t>Cellular Component: Integral membrane protein</a:t>
            </a:r>
          </a:p>
          <a:p>
            <a:r>
              <a:t/>
            </a:r>
          </a:p>
          <a:p>
            <a:pPr rtl="0" lvl="0" indent="-304800" marL="457200">
              <a:buClr>
                <a:schemeClr val="dk1"/>
              </a:buClr>
              <a:buSzPct val="166666"/>
              <a:buFont typeface="Arial"/>
              <a:buChar char="•"/>
            </a:pPr>
            <a:r>
              <a:rPr sz="1200" lang="en"/>
              <a:t>Biological Function: water transport, transmembrane transport</a:t>
            </a:r>
          </a:p>
          <a:p>
            <a:r>
              <a:t/>
            </a:r>
          </a:p>
          <a:p>
            <a:pPr rtl="0" lvl="0" indent="-304800" marL="457200">
              <a:buClr>
                <a:schemeClr val="dk1"/>
              </a:buClr>
              <a:buSzPct val="166666"/>
              <a:buFont typeface="Arial"/>
              <a:buChar char="•"/>
            </a:pPr>
            <a:r>
              <a:rPr sz="1200" lang="en"/>
              <a:t>Expression in Plants: </a:t>
            </a:r>
            <a:r>
              <a:rPr sz="1200" lang="en">
                <a:hlinkClick r:id="rId3"/>
              </a:rPr>
              <a:t>cultured plant cell</a:t>
            </a:r>
            <a:r>
              <a:rPr sz="1200" lang="en"/>
              <a:t>,</a:t>
            </a:r>
            <a:r>
              <a:rPr sz="1200" lang="en">
                <a:hlinkClick r:id="rId4"/>
              </a:rPr>
              <a:t> flower</a:t>
            </a:r>
            <a:r>
              <a:rPr sz="1200" lang="en"/>
              <a:t>,</a:t>
            </a:r>
            <a:r>
              <a:rPr sz="1200" lang="en">
                <a:hlinkClick r:id="rId5"/>
              </a:rPr>
              <a:t> guard cell</a:t>
            </a:r>
            <a:r>
              <a:rPr sz="1200" lang="en"/>
              <a:t>,</a:t>
            </a:r>
            <a:r>
              <a:rPr sz="1200" lang="en">
                <a:hlinkClick r:id="rId6"/>
              </a:rPr>
              <a:t> root</a:t>
            </a:r>
            <a:r>
              <a:rPr sz="1200" lang="en"/>
              <a:t>,</a:t>
            </a:r>
            <a:r>
              <a:rPr sz="1200" lang="en">
                <a:hlinkClick r:id="rId7"/>
              </a:rPr>
              <a:t> shoot system</a:t>
            </a:r>
            <a:r>
              <a:rPr sz="1200" lang="en"/>
              <a:t>,</a:t>
            </a:r>
            <a:r>
              <a:rPr sz="1200" lang="en">
                <a:hlinkClick r:id="rId8"/>
              </a:rPr>
              <a:t> vascular leaf</a:t>
            </a:r>
          </a:p>
          <a:p>
            <a:r>
              <a:t/>
            </a:r>
          </a:p>
        </p:txBody>
      </p:sp>
      <p:sp>
        <p:nvSpPr>
          <p:cNvPr id="334" name="Shape 334"/>
          <p:cNvSpPr/>
          <p:nvPr/>
        </p:nvSpPr>
        <p:spPr>
          <a:xfrm>
            <a:off y="1367197" x="1485237"/>
            <a:ext cy="3402599" cx="329699"/>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335" name="Shape 335"/>
          <p:cNvSpPr txBox="1"/>
          <p:nvPr/>
        </p:nvSpPr>
        <p:spPr>
          <a:xfrm flipH="1">
            <a:off y="1121030" x="1524781"/>
            <a:ext cy="170400" cx="460800"/>
          </a:xfrm>
          <a:prstGeom prst="rect">
            <a:avLst/>
          </a:prstGeom>
        </p:spPr>
        <p:txBody>
          <a:bodyPr bIns="91425" rIns="91425" lIns="91425" tIns="91425" anchor="t" anchorCtr="0">
            <a:noAutofit/>
          </a:bodyPr>
          <a:lstStyle/>
          <a:p>
            <a:pPr rtl="0" lvl="0">
              <a:buNone/>
            </a:pPr>
            <a:r>
              <a:rPr sz="900" lang="en"/>
              <a:t>0</a:t>
            </a:r>
          </a:p>
          <a:p>
            <a:r>
              <a:t/>
            </a:r>
          </a:p>
        </p:txBody>
      </p:sp>
      <p:sp>
        <p:nvSpPr>
          <p:cNvPr id="336" name="Shape 336"/>
          <p:cNvSpPr txBox="1"/>
          <p:nvPr/>
        </p:nvSpPr>
        <p:spPr>
          <a:xfrm>
            <a:off y="4728652" x="1342824"/>
            <a:ext cy="188699" cx="965100"/>
          </a:xfrm>
          <a:prstGeom prst="rect">
            <a:avLst/>
          </a:prstGeom>
        </p:spPr>
        <p:txBody>
          <a:bodyPr bIns="91425" rIns="91425" lIns="91425" tIns="91425" anchor="t" anchorCtr="0">
            <a:noAutofit/>
          </a:bodyPr>
          <a:lstStyle/>
          <a:p>
            <a:pPr rtl="0" lvl="0">
              <a:buNone/>
            </a:pPr>
            <a:r>
              <a:rPr sz="900" lang="en"/>
              <a:t>5.4 x 10</a:t>
            </a:r>
            <a:r>
              <a:rPr baseline="30000" sz="900" lang="en"/>
              <a:t>7</a:t>
            </a:r>
          </a:p>
        </p:txBody>
      </p:sp>
      <p:sp>
        <p:nvSpPr>
          <p:cNvPr id="337" name="Shape 337"/>
          <p:cNvSpPr txBox="1"/>
          <p:nvPr/>
        </p:nvSpPr>
        <p:spPr>
          <a:xfrm>
            <a:off y="3933996" x="1484175"/>
            <a:ext cy="290099" cx="1247699"/>
          </a:xfrm>
          <a:prstGeom prst="rect">
            <a:avLst/>
          </a:prstGeom>
        </p:spPr>
        <p:txBody>
          <a:bodyPr bIns="91425" rIns="91425" lIns="91425" tIns="91425" anchor="t" anchorCtr="0">
            <a:noAutofit/>
          </a:bodyPr>
          <a:lstStyle/>
          <a:p>
            <a:pPr algn="r" rtl="0" lvl="0">
              <a:lnSpc>
                <a:spcPct val="115000"/>
              </a:lnSpc>
              <a:buNone/>
            </a:pPr>
            <a:r>
              <a:rPr sz="800" lang="en">
                <a:solidFill>
                  <a:srgbClr val="FF0000"/>
                </a:solidFill>
              </a:rPr>
              <a:t>QTL 41,992,687</a:t>
            </a:r>
          </a:p>
          <a:p>
            <a:r>
              <a:t/>
            </a:r>
          </a:p>
          <a:p>
            <a:r>
              <a:t/>
            </a:r>
          </a:p>
        </p:txBody>
      </p:sp>
      <p:cxnSp>
        <p:nvCxnSpPr>
          <p:cNvPr id="338" name="Shape 338"/>
          <p:cNvCxnSpPr/>
          <p:nvPr/>
        </p:nvCxnSpPr>
        <p:spPr>
          <a:xfrm>
            <a:off y="4081999" x="1498657"/>
            <a:ext cy="0" cx="299099"/>
          </a:xfrm>
          <a:prstGeom prst="straightConnector1">
            <a:avLst/>
          </a:prstGeom>
          <a:noFill/>
          <a:ln w="19050" cap="flat">
            <a:solidFill>
              <a:srgbClr val="FF0000"/>
            </a:solidFill>
            <a:prstDash val="solid"/>
            <a:round/>
            <a:headEnd w="lg" len="lg" type="none"/>
            <a:tailEnd w="lg" len="lg" type="none"/>
          </a:ln>
        </p:spPr>
      </p:cxnSp>
      <p:cxnSp>
        <p:nvCxnSpPr>
          <p:cNvPr id="339" name="Shape 339"/>
          <p:cNvCxnSpPr/>
          <p:nvPr/>
        </p:nvCxnSpPr>
        <p:spPr>
          <a:xfrm>
            <a:off y="4205507" x="1498657"/>
            <a:ext cy="0" cx="299099"/>
          </a:xfrm>
          <a:prstGeom prst="straightConnector1">
            <a:avLst/>
          </a:prstGeom>
          <a:noFill/>
          <a:ln w="19050" cap="flat">
            <a:solidFill>
              <a:srgbClr val="666666"/>
            </a:solidFill>
            <a:prstDash val="solid"/>
            <a:round/>
            <a:headEnd w="lg" len="lg" type="none"/>
            <a:tailEnd w="lg" len="lg" type="none"/>
          </a:ln>
        </p:spPr>
      </p:cxnSp>
      <p:sp>
        <p:nvSpPr>
          <p:cNvPr id="340" name="Shape 340"/>
          <p:cNvSpPr txBox="1"/>
          <p:nvPr>
            <p:ph type="title"/>
          </p:nvPr>
        </p:nvSpPr>
        <p:spPr>
          <a:xfrm>
            <a:off y="205978" x="457200"/>
            <a:ext cy="857400" cx="8229600"/>
          </a:xfrm>
          <a:prstGeom prst="rect">
            <a:avLst/>
          </a:prstGeom>
        </p:spPr>
        <p:txBody>
          <a:bodyPr bIns="91425" rIns="91425" lIns="91425" tIns="91425" anchor="b" anchorCtr="0">
            <a:noAutofit/>
          </a:bodyPr>
          <a:lstStyle/>
          <a:p>
            <a:pPr rtl="0" lvl="0">
              <a:buNone/>
            </a:pPr>
            <a:r>
              <a:rPr lang="en"/>
              <a:t>C9: IGB-BLAST Matches</a:t>
            </a:r>
          </a:p>
        </p:txBody>
      </p:sp>
      <p:sp>
        <p:nvSpPr>
          <p:cNvPr id="341" name="Shape 341"/>
          <p:cNvSpPr txBox="1"/>
          <p:nvPr/>
        </p:nvSpPr>
        <p:spPr>
          <a:xfrm>
            <a:off y="4064825" x="-81000"/>
            <a:ext cy="290099" cx="1612500"/>
          </a:xfrm>
          <a:prstGeom prst="rect">
            <a:avLst/>
          </a:prstGeom>
        </p:spPr>
        <p:txBody>
          <a:bodyPr bIns="91425" rIns="91425" lIns="91425" tIns="91425" anchor="t" anchorCtr="0">
            <a:noAutofit/>
          </a:bodyPr>
          <a:lstStyle/>
          <a:p>
            <a:pPr algn="r" rtl="0" lvl="0">
              <a:buClr>
                <a:srgbClr val="000000"/>
              </a:buClr>
              <a:buSzPct val="110000"/>
              <a:buFont typeface="Arial"/>
              <a:buNone/>
            </a:pPr>
            <a:r>
              <a:rPr sz="1000" lang="en">
                <a:solidFill>
                  <a:srgbClr val="38761D"/>
                </a:solidFill>
              </a:rPr>
              <a:t>43,533,775 - 43,535,155</a:t>
            </a:r>
          </a:p>
          <a:p>
            <a:pPr algn="r" rtl="0" lvl="0">
              <a:buNone/>
            </a:pPr>
            <a:r>
              <a:rPr sz="1000" lang="en">
                <a:solidFill>
                  <a:srgbClr val="38761D"/>
                </a:solidFill>
              </a:rPr>
              <a:t>Aquaporin</a:t>
            </a:r>
          </a:p>
          <a:p>
            <a:r>
              <a:t/>
            </a:r>
          </a:p>
        </p:txBody>
      </p:sp>
      <p:sp>
        <p:nvSpPr>
          <p:cNvPr id="342" name="Shape 342"/>
          <p:cNvSpPr txBox="1"/>
          <p:nvPr/>
        </p:nvSpPr>
        <p:spPr>
          <a:xfrm>
            <a:off y="4085073" x="1790002"/>
            <a:ext cy="290099" cx="1366799"/>
          </a:xfrm>
          <a:prstGeom prst="rect">
            <a:avLst/>
          </a:prstGeom>
        </p:spPr>
        <p:txBody>
          <a:bodyPr bIns="91425" rIns="91425" lIns="91425" tIns="91425" anchor="t" anchorCtr="0">
            <a:noAutofit/>
          </a:bodyPr>
          <a:lstStyle/>
          <a:p>
            <a:pPr rtl="0" lvl="0">
              <a:buNone/>
            </a:pPr>
            <a:r>
              <a:rPr sz="1000" lang="en">
                <a:solidFill>
                  <a:srgbClr val="38761D"/>
                </a:solidFill>
              </a:rPr>
              <a:t>PIP2;3 43,534,292</a:t>
            </a:r>
          </a:p>
          <a:p>
            <a:r>
              <a:t/>
            </a:r>
          </a:p>
        </p:txBody>
      </p:sp>
      <p:sp>
        <p:nvSpPr>
          <p:cNvPr id="343" name="Shape 343"/>
          <p:cNvSpPr txBox="1"/>
          <p:nvPr/>
        </p:nvSpPr>
        <p:spPr>
          <a:xfrm>
            <a:off y="1204350" x="433100"/>
            <a:ext cy="337499" cx="830099"/>
          </a:xfrm>
          <a:prstGeom prst="rect">
            <a:avLst/>
          </a:prstGeom>
        </p:spPr>
        <p:txBody>
          <a:bodyPr bIns="91425" rIns="91425" lIns="91425" tIns="91425" anchor="t" anchorCtr="0">
            <a:noAutofit/>
          </a:bodyPr>
          <a:lstStyle/>
          <a:p>
            <a:pPr>
              <a:buNone/>
            </a:pPr>
            <a:r>
              <a:rPr b="1" sz="1200" lang="en"/>
              <a:t>IGB</a:t>
            </a:r>
          </a:p>
        </p:txBody>
      </p:sp>
      <p:sp>
        <p:nvSpPr>
          <p:cNvPr id="344" name="Shape 344"/>
          <p:cNvSpPr txBox="1"/>
          <p:nvPr/>
        </p:nvSpPr>
        <p:spPr>
          <a:xfrm>
            <a:off y="1204350" x="2058350"/>
            <a:ext cy="337499" cx="830099"/>
          </a:xfrm>
          <a:prstGeom prst="rect">
            <a:avLst/>
          </a:prstGeom>
        </p:spPr>
        <p:txBody>
          <a:bodyPr bIns="91425" rIns="91425" lIns="91425" tIns="91425" anchor="t" anchorCtr="0">
            <a:noAutofit/>
          </a:bodyPr>
          <a:lstStyle/>
          <a:p>
            <a:pPr rtl="0" lvl="0">
              <a:buNone/>
            </a:pPr>
            <a:r>
              <a:rPr b="1" sz="1200" lang="en"/>
              <a:t>BLAST</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8" name="Shape 348"/>
        <p:cNvGrpSpPr/>
        <p:nvPr/>
      </p:nvGrpSpPr>
      <p:grpSpPr>
        <a:xfrm>
          <a:off y="0" x="0"/>
          <a:ext cy="0" cx="0"/>
          <a:chOff y="0" x="0"/>
          <a:chExt cy="0" cx="0"/>
        </a:xfrm>
      </p:grpSpPr>
      <p:sp>
        <p:nvSpPr>
          <p:cNvPr id="349" name="Shape 349"/>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POSSIBLE GENE POTENTIALS</a:t>
            </a:r>
          </a:p>
        </p:txBody>
      </p:sp>
      <p:sp>
        <p:nvSpPr>
          <p:cNvPr id="350" name="Shape 35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C3: PIP2;3*</a:t>
            </a:r>
          </a:p>
          <a:p>
            <a:pPr rtl="0" lvl="0">
              <a:buNone/>
            </a:pPr>
            <a:r>
              <a:rPr lang="en"/>
              <a:t>C4: PIP2;3*</a:t>
            </a:r>
          </a:p>
          <a:p>
            <a:pPr rtl="0" lvl="0">
              <a:buNone/>
            </a:pPr>
            <a:r>
              <a:rPr lang="en"/>
              <a:t>C6: NIP3;1, PIP2;3</a:t>
            </a:r>
          </a:p>
          <a:p>
            <a:pPr rtl="0" lvl="0">
              <a:buNone/>
            </a:pPr>
            <a:r>
              <a:rPr lang="en"/>
              <a:t>C8: NIP3;1, PIP2;3</a:t>
            </a:r>
          </a:p>
          <a:p>
            <a:pPr rtl="0" lvl="0">
              <a:buNone/>
            </a:pPr>
            <a:r>
              <a:rPr lang="en"/>
              <a:t>C9: PIP2;3</a:t>
            </a:r>
          </a:p>
          <a:p>
            <a:r>
              <a:t/>
            </a:r>
          </a:p>
          <a:p>
            <a:pPr>
              <a:buNone/>
            </a:pPr>
            <a:r>
              <a:rPr sz="1200" lang="en"/>
              <a:t>*Genes not within 2 MBP of QTL</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4" name="Shape 354"/>
        <p:cNvGrpSpPr/>
        <p:nvPr/>
      </p:nvGrpSpPr>
      <p:grpSpPr>
        <a:xfrm>
          <a:off y="0" x="0"/>
          <a:ext cy="0" cx="0"/>
          <a:chOff y="0" x="0"/>
          <a:chExt cy="0" cx="0"/>
        </a:xfrm>
      </p:grpSpPr>
      <p:sp>
        <p:nvSpPr>
          <p:cNvPr id="355" name="Shape 35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sz="3000" lang="en"/>
              <a:t>SOURCES AND ACKNOWLEDGMENTS</a:t>
            </a:r>
          </a:p>
        </p:txBody>
      </p:sp>
      <p:sp>
        <p:nvSpPr>
          <p:cNvPr id="356" name="Shape 35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u="sng" sz="1200" lang="en">
                <a:solidFill>
                  <a:schemeClr val="hlink"/>
                </a:solidFill>
                <a:hlinkClick r:id="rId3"/>
              </a:rPr>
              <a:t>http://www.arabidopsis.org/servlets/TairObject?type=locus&amp;name=AT2G37180</a:t>
            </a:r>
          </a:p>
          <a:p>
            <a:pPr rtl="0" lvl="0">
              <a:buNone/>
            </a:pPr>
            <a:r>
              <a:rPr u="sng" sz="1200" lang="en">
                <a:solidFill>
                  <a:schemeClr val="hlink"/>
                </a:solidFill>
                <a:hlinkClick r:id="rId4"/>
              </a:rPr>
              <a:t>http://www.arabidopsis.org/servlets/TairObject?type=locus&amp;name=AT1G31885</a:t>
            </a:r>
          </a:p>
          <a:p>
            <a:pPr rtl="0" lvl="0">
              <a:buClr>
                <a:schemeClr val="dk1"/>
              </a:buClr>
              <a:buSzPct val="91666"/>
              <a:buFont typeface="Arial"/>
              <a:buNone/>
            </a:pPr>
            <a:r>
              <a:rPr sz="1200" lang="en"/>
              <a:t>Johanson, U. Et al (2001).  The Complete Set of Genes Encoding Major Intrinsic Proteins in </a:t>
            </a:r>
          </a:p>
          <a:p>
            <a:pPr rtl="0" lvl="0" indent="457200">
              <a:buClr>
                <a:schemeClr val="dk1"/>
              </a:buClr>
              <a:buSzPct val="91666"/>
              <a:buFont typeface="Arial"/>
              <a:buNone/>
            </a:pPr>
            <a:r>
              <a:rPr sz="1200" lang="en"/>
              <a:t>Arabidopsis Provides a Framework for a New Nomenclature For Major Intrinsic Proteins in </a:t>
            </a:r>
          </a:p>
          <a:p>
            <a:pPr rtl="0" lvl="0" indent="0" marL="457200">
              <a:buClr>
                <a:schemeClr val="dk1"/>
              </a:buClr>
              <a:buSzPct val="91666"/>
              <a:buFont typeface="Arial"/>
              <a:buNone/>
            </a:pPr>
            <a:r>
              <a:rPr sz="1200" lang="en"/>
              <a:t>Plants. </a:t>
            </a:r>
            <a:r>
              <a:rPr sz="1200" lang="en" i="1"/>
              <a:t>Plant Physiology</a:t>
            </a:r>
            <a:r>
              <a:rPr sz="1200" lang="en"/>
              <a:t>. (Vol.  126, pp. 1358-1369).</a:t>
            </a:r>
          </a:p>
          <a:p>
            <a:pPr rtl="0" lvl="0">
              <a:buClr>
                <a:schemeClr val="dk1"/>
              </a:buClr>
              <a:buSzPct val="91666"/>
              <a:buFont typeface="Arial"/>
              <a:buNone/>
            </a:pPr>
            <a:r>
              <a:rPr sz="1200" lang="en"/>
              <a:t>Kumar, K. Et al (2013: May 28). Two rice plasma membrane intrinsic proteins, OsPIP2;4 and </a:t>
            </a:r>
          </a:p>
          <a:p>
            <a:pPr rtl="0" lvl="0" indent="457200">
              <a:buNone/>
            </a:pPr>
            <a:r>
              <a:rPr sz="1200" lang="en"/>
              <a:t>OsPIP2;7, are involved in transport and providing tolerance to boron toxicity. </a:t>
            </a:r>
            <a:r>
              <a:rPr sz="1200" lang="en" i="1"/>
              <a:t>Planta</a:t>
            </a:r>
            <a:r>
              <a:rPr sz="1200" lang="en"/>
              <a:t>.</a:t>
            </a:r>
          </a:p>
          <a:p>
            <a:pPr rtl="0" lvl="0">
              <a:buNone/>
            </a:pPr>
            <a:r>
              <a:rPr sz="1200" lang="en"/>
              <a:t>Miwa, K. Et al (2010). Molecular Mechanisms of Boron Transport in Plants. Landes Bioscience.</a:t>
            </a:r>
          </a:p>
          <a:p>
            <a:pPr rtl="0" lvl="0">
              <a:buClr>
                <a:schemeClr val="dk1"/>
              </a:buClr>
              <a:buSzPct val="91666"/>
              <a:buFont typeface="Arial"/>
              <a:buNone/>
            </a:pPr>
            <a:r>
              <a:rPr sz="1200" lang="en"/>
              <a:t>Tanaka, M., Fukiwara, Toru (2007: August 31). Physiological roles and transport mechanisms of </a:t>
            </a:r>
          </a:p>
          <a:p>
            <a:pPr rtl="0" lvl="0" indent="457200">
              <a:buClr>
                <a:schemeClr val="dk1"/>
              </a:buClr>
              <a:buSzPct val="91666"/>
              <a:buFont typeface="Arial"/>
              <a:buNone/>
            </a:pPr>
            <a:r>
              <a:rPr sz="1200" lang="en"/>
              <a:t>boron: perspectives from plants. </a:t>
            </a:r>
            <a:r>
              <a:rPr sz="1200" lang="en" i="1"/>
              <a:t>Eur J Physiol.</a:t>
            </a:r>
          </a:p>
          <a:p>
            <a:pPr algn="ctr" rtl="0" lvl="0">
              <a:buClr>
                <a:schemeClr val="dk1"/>
              </a:buClr>
              <a:buSzPct val="78571"/>
              <a:buFont typeface="Arial"/>
              <a:buNone/>
            </a:pPr>
            <a:r>
              <a:rPr sz="1400" lang="en"/>
              <a:t>Image sources</a:t>
            </a:r>
          </a:p>
          <a:p>
            <a:pPr rtl="0" lvl="0">
              <a:buClr>
                <a:schemeClr val="dk1"/>
              </a:buClr>
              <a:buSzPct val="100000"/>
              <a:buFont typeface="Arial"/>
              <a:buNone/>
            </a:pPr>
            <a:r>
              <a:rPr sz="1100" lang="en"/>
              <a:t>http://www.salinitymanagement.org/Salinity%20Management%20Guide/sp/sp_7b.html</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Overview</a:t>
            </a:r>
          </a:p>
        </p:txBody>
      </p:sp>
      <p:sp>
        <p:nvSpPr>
          <p:cNvPr id="36" name="Shape 3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lang="en"/>
              <a:t>1. Boron function</a:t>
            </a:r>
          </a:p>
          <a:p>
            <a:pPr rtl="0" lvl="0">
              <a:buNone/>
            </a:pPr>
            <a:r>
              <a:rPr lang="en"/>
              <a:t>2. Uptake and storage</a:t>
            </a:r>
          </a:p>
          <a:p>
            <a:pPr rtl="0" lvl="0">
              <a:buNone/>
            </a:pPr>
            <a:r>
              <a:rPr lang="en"/>
              <a:t>3. Genes of interest</a:t>
            </a:r>
          </a:p>
          <a:p>
            <a:pPr rtl="0" lvl="0">
              <a:buNone/>
            </a:pPr>
            <a:r>
              <a:rPr lang="en"/>
              <a:t>4. BLAST and IGB results</a:t>
            </a:r>
          </a:p>
          <a:p>
            <a:pPr rtl="0" lvl="0">
              <a:buNone/>
            </a:pPr>
            <a:r>
              <a:rPr lang="en"/>
              <a:t>5. Gene potentials</a:t>
            </a:r>
          </a:p>
          <a:p>
            <a:r>
              <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BORON’S FUNCTION</a:t>
            </a:r>
          </a:p>
        </p:txBody>
      </p:sp>
      <p:sp>
        <p:nvSpPr>
          <p:cNvPr id="42" name="Shape 4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solidFill>
                  <a:schemeClr val="dk1"/>
                </a:solidFill>
                <a:latin typeface="Georgia"/>
                <a:ea typeface="Georgia"/>
                <a:cs typeface="Georgia"/>
                <a:sym typeface="Georgia"/>
              </a:rPr>
              <a:t>Essential nutrient for plants</a:t>
            </a:r>
          </a:p>
          <a:p>
            <a:pPr rtl="0" lvl="0" indent="-419100" marL="457200">
              <a:buClr>
                <a:schemeClr val="dk1"/>
              </a:buClr>
              <a:buSzPct val="166666"/>
              <a:buFont typeface="Arial"/>
              <a:buChar char="•"/>
            </a:pPr>
            <a:r>
              <a:rPr lang="en">
                <a:solidFill>
                  <a:schemeClr val="dk1"/>
                </a:solidFill>
                <a:latin typeface="Georgia"/>
                <a:ea typeface="Georgia"/>
                <a:cs typeface="Georgia"/>
                <a:sym typeface="Georgia"/>
              </a:rPr>
              <a:t>Deficiency</a:t>
            </a:r>
          </a:p>
          <a:p>
            <a:pPr rtl="0" lvl="1" indent="-381000" marL="914400">
              <a:buClr>
                <a:schemeClr val="dk1"/>
              </a:buClr>
              <a:buSzPct val="80000"/>
              <a:buFont typeface="Courier New"/>
              <a:buChar char="o"/>
            </a:pPr>
            <a:r>
              <a:rPr lang="en">
                <a:solidFill>
                  <a:schemeClr val="dk1"/>
                </a:solidFill>
                <a:latin typeface="Georgia"/>
                <a:ea typeface="Georgia"/>
                <a:cs typeface="Georgia"/>
                <a:sym typeface="Georgia"/>
              </a:rPr>
              <a:t>High rainfall &amp; solubility of boric acid.</a:t>
            </a:r>
          </a:p>
          <a:p>
            <a:pPr rtl="0" lvl="1" indent="-381000" marL="914400">
              <a:buClr>
                <a:schemeClr val="dk1"/>
              </a:buClr>
              <a:buSzPct val="80000"/>
              <a:buFont typeface="Courier New"/>
              <a:buChar char="o"/>
            </a:pPr>
            <a:r>
              <a:rPr lang="en">
                <a:solidFill>
                  <a:schemeClr val="dk1"/>
                </a:solidFill>
                <a:latin typeface="Georgia"/>
                <a:ea typeface="Georgia"/>
                <a:cs typeface="Georgia"/>
                <a:sym typeface="Georgia"/>
              </a:rPr>
              <a:t>Inhibition of root elongation, leaf expansion, fruit sets.</a:t>
            </a:r>
          </a:p>
          <a:p>
            <a:pPr rtl="0" lvl="2" indent="-381000" marL="1371600">
              <a:buClr>
                <a:schemeClr val="dk1"/>
              </a:buClr>
              <a:buSzPct val="80000"/>
              <a:buFont typeface="Wingdings"/>
              <a:buChar char="§"/>
            </a:pPr>
            <a:r>
              <a:rPr lang="en">
                <a:solidFill>
                  <a:schemeClr val="dk1"/>
                </a:solidFill>
                <a:latin typeface="Georgia"/>
                <a:ea typeface="Georgia"/>
                <a:cs typeface="Georgia"/>
                <a:sym typeface="Georgia"/>
              </a:rPr>
              <a:t>Decrease in crop yield and quality</a:t>
            </a:r>
          </a:p>
          <a:p>
            <a:pPr rtl="0" lvl="0" indent="-419100" marL="457200">
              <a:buClr>
                <a:schemeClr val="dk1"/>
              </a:buClr>
              <a:buSzPct val="166666"/>
              <a:buFont typeface="Arial"/>
              <a:buChar char="•"/>
            </a:pPr>
            <a:r>
              <a:rPr lang="en">
                <a:solidFill>
                  <a:schemeClr val="dk1"/>
                </a:solidFill>
                <a:latin typeface="Georgia"/>
                <a:ea typeface="Georgia"/>
                <a:cs typeface="Georgia"/>
                <a:sym typeface="Georgia"/>
              </a:rPr>
              <a:t>Toxic at high levels</a:t>
            </a:r>
          </a:p>
          <a:p>
            <a:pPr rtl="0" lvl="1" indent="-381000" marL="914400">
              <a:buClr>
                <a:schemeClr val="dk1"/>
              </a:buClr>
              <a:buSzPct val="80000"/>
              <a:buFont typeface="Courier New"/>
              <a:buChar char="o"/>
            </a:pPr>
            <a:r>
              <a:rPr lang="en">
                <a:solidFill>
                  <a:schemeClr val="dk1"/>
                </a:solidFill>
                <a:latin typeface="Georgia"/>
                <a:ea typeface="Georgia"/>
                <a:cs typeface="Georgia"/>
                <a:sym typeface="Georgia"/>
              </a:rPr>
              <a:t>Necrotic leaves</a:t>
            </a:r>
          </a:p>
          <a:p>
            <a:r>
              <a:t/>
            </a:r>
          </a:p>
        </p:txBody>
      </p:sp>
      <p:pic>
        <p:nvPicPr>
          <p:cNvPr id="43" name="Shape 43"/>
          <p:cNvPicPr preferRelativeResize="0"/>
          <p:nvPr/>
        </p:nvPicPr>
        <p:blipFill>
          <a:blip r:embed="rId3"/>
          <a:stretch>
            <a:fillRect/>
          </a:stretch>
        </p:blipFill>
        <p:spPr>
          <a:xfrm>
            <a:off y="3093850" x="6554900"/>
            <a:ext cy="1832000" cx="158872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Uptake</a:t>
            </a:r>
          </a:p>
        </p:txBody>
      </p:sp>
      <p:sp>
        <p:nvSpPr>
          <p:cNvPr id="49" name="Shape 49"/>
          <p:cNvSpPr txBox="1"/>
          <p:nvPr>
            <p:ph idx="1" type="body"/>
          </p:nvPr>
        </p:nvSpPr>
        <p:spPr>
          <a:xfrm>
            <a:off y="1200150" x="457200"/>
            <a:ext cy="1183200" cx="8335199"/>
          </a:xfrm>
          <a:prstGeom prst="rect">
            <a:avLst/>
          </a:prstGeom>
        </p:spPr>
        <p:txBody>
          <a:bodyPr bIns="91425" rIns="91425" lIns="91425" tIns="91425" anchor="t" anchorCtr="0">
            <a:noAutofit/>
          </a:bodyPr>
          <a:lstStyle/>
          <a:p>
            <a:pPr rtl="0" lvl="0" indent="-419100" marL="457200">
              <a:buClr>
                <a:schemeClr val="dk1"/>
              </a:buClr>
              <a:buSzPct val="166666"/>
              <a:buFont typeface="Arial"/>
              <a:buChar char="•"/>
            </a:pPr>
            <a:r>
              <a:rPr lang="en">
                <a:solidFill>
                  <a:schemeClr val="dk1"/>
                </a:solidFill>
                <a:latin typeface="Georgia"/>
                <a:ea typeface="Georgia"/>
                <a:cs typeface="Georgia"/>
                <a:sym typeface="Georgia"/>
              </a:rPr>
              <a:t>Taken up as boric acid</a:t>
            </a:r>
          </a:p>
          <a:p>
            <a:pPr rtl="0" lvl="0" indent="-419100" marL="457200">
              <a:buClr>
                <a:schemeClr val="dk1"/>
              </a:buClr>
              <a:buSzPct val="166666"/>
              <a:buFont typeface="Arial"/>
              <a:buChar char="•"/>
            </a:pPr>
            <a:r>
              <a:rPr lang="en">
                <a:solidFill>
                  <a:schemeClr val="dk1"/>
                </a:solidFill>
                <a:latin typeface="Georgia"/>
                <a:ea typeface="Georgia"/>
                <a:cs typeface="Georgia"/>
                <a:sym typeface="Georgia"/>
              </a:rPr>
              <a:t>Passive uptake</a:t>
            </a:r>
          </a:p>
          <a:p>
            <a:pPr rtl="0" lvl="1" indent="-381000" marL="914400">
              <a:buClr>
                <a:schemeClr val="dk1"/>
              </a:buClr>
              <a:buSzPct val="80000"/>
              <a:buFont typeface="Courier New"/>
              <a:buChar char="o"/>
            </a:pPr>
            <a:r>
              <a:rPr lang="en">
                <a:solidFill>
                  <a:schemeClr val="dk1"/>
                </a:solidFill>
                <a:latin typeface="Georgia"/>
                <a:ea typeface="Georgia"/>
                <a:cs typeface="Georgia"/>
                <a:sym typeface="Georgia"/>
              </a:rPr>
              <a:t>In normal conditions, boron concentration gradient is higher outside the plasma membrane.</a:t>
            </a:r>
          </a:p>
          <a:p>
            <a:pPr rtl="0" lvl="1" indent="-381000" marL="914400">
              <a:buClr>
                <a:schemeClr val="dk1"/>
              </a:buClr>
              <a:buSzPct val="80000"/>
              <a:buFont typeface="Courier New"/>
              <a:buChar char="o"/>
            </a:pPr>
            <a:r>
              <a:rPr lang="en">
                <a:solidFill>
                  <a:schemeClr val="dk1"/>
                </a:solidFill>
                <a:latin typeface="Georgia"/>
                <a:ea typeface="Georgia"/>
                <a:cs typeface="Georgia"/>
                <a:sym typeface="Georgia"/>
              </a:rPr>
              <a:t>Passive diffusion through the plasma membrane because it is an uncharged molecule.</a:t>
            </a:r>
          </a:p>
          <a:p>
            <a:pPr rtl="0" lvl="0" indent="-419100" marL="457200">
              <a:buClr>
                <a:schemeClr val="dk1"/>
              </a:buClr>
              <a:buSzPct val="166666"/>
              <a:buFont typeface="Arial"/>
              <a:buChar char="•"/>
            </a:pPr>
            <a:r>
              <a:rPr lang="en">
                <a:solidFill>
                  <a:schemeClr val="dk1"/>
                </a:solidFill>
                <a:latin typeface="Georgia"/>
                <a:ea typeface="Georgia"/>
                <a:cs typeface="Georgia"/>
                <a:sym typeface="Georgia"/>
              </a:rPr>
              <a:t>Channel mediated uptake in low concentrations</a:t>
            </a:r>
          </a:p>
          <a:p>
            <a:r>
              <a:t/>
            </a:r>
          </a:p>
          <a:p>
            <a:r>
              <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PIP and NIP Systems</a:t>
            </a:r>
          </a:p>
        </p:txBody>
      </p:sp>
      <p:pic>
        <p:nvPicPr>
          <p:cNvPr id="55" name="Shape 55"/>
          <p:cNvPicPr preferRelativeResize="0"/>
          <p:nvPr/>
        </p:nvPicPr>
        <p:blipFill>
          <a:blip r:embed="rId3"/>
          <a:stretch>
            <a:fillRect/>
          </a:stretch>
        </p:blipFill>
        <p:spPr>
          <a:xfrm>
            <a:off y="1353900" x="2341575"/>
            <a:ext cy="3499449" cx="4460849"/>
          </a:xfrm>
          <a:prstGeom prst="rect">
            <a:avLst/>
          </a:prstGeom>
        </p:spPr>
      </p:pic>
      <p:sp>
        <p:nvSpPr>
          <p:cNvPr id="56" name="Shape 56"/>
          <p:cNvSpPr/>
          <p:nvPr/>
        </p:nvSpPr>
        <p:spPr>
          <a:xfrm>
            <a:off y="3435750" x="6162750"/>
            <a:ext cy="378000" cx="698100"/>
          </a:xfrm>
          <a:prstGeom prst="ellipse">
            <a:avLst/>
          </a:prstGeom>
          <a:noFill/>
          <a:ln w="19050" cap="flat">
            <a:solidFill>
              <a:srgbClr val="FF0000"/>
            </a:solidFill>
            <a:prstDash val="solid"/>
            <a:round/>
            <a:headEnd w="med" len="med" type="none"/>
            <a:tailEnd w="med" len="med" type="none"/>
          </a:ln>
        </p:spPr>
        <p:txBody>
          <a:bodyPr bIns="91425" rIns="91425" lIns="91425" tIns="91425" anchor="ctr" anchorCtr="0">
            <a:noAutofit/>
          </a:bodyPr>
          <a:lstStyle/>
          <a:p>
            <a:pPr>
              <a:buNone/>
            </a:pPr>
            <a:r>
              <a:rPr lang="en"/>
              <a:t> </a:t>
            </a:r>
          </a:p>
        </p:txBody>
      </p:sp>
      <p:sp>
        <p:nvSpPr>
          <p:cNvPr id="57" name="Shape 57"/>
          <p:cNvSpPr txBox="1"/>
          <p:nvPr/>
        </p:nvSpPr>
        <p:spPr>
          <a:xfrm>
            <a:off y="4087650" x="2794500"/>
            <a:ext cy="1646099" cx="3719099"/>
          </a:xfrm>
          <a:prstGeom prst="rect">
            <a:avLst/>
          </a:prstGeom>
        </p:spPr>
        <p:txBody>
          <a:bodyPr bIns="91425" rIns="91425" lIns="91425" tIns="91425" anchor="ctr" anchorCtr="0">
            <a:noAutofit/>
          </a:bodyPr>
          <a:lstStyle/>
          <a:p>
            <a:pPr rtl="0" lvl="0">
              <a:buNone/>
            </a:pPr>
            <a:r>
              <a:rPr sz="600" lang="en"/>
              <a:t>http://www.cosmobio.co.jp/export_e/products/detail/products_cop_20090225.asp?entry_id=3981</a:t>
            </a:r>
          </a:p>
        </p:txBody>
      </p:sp>
      <p:cxnSp>
        <p:nvCxnSpPr>
          <p:cNvPr id="58" name="Shape 58"/>
          <p:cNvCxnSpPr/>
          <p:nvPr/>
        </p:nvCxnSpPr>
        <p:spPr>
          <a:xfrm flipH="1">
            <a:off y="3172650" x="6860850"/>
            <a:ext cy="317100" cx="442499"/>
          </a:xfrm>
          <a:prstGeom prst="straightConnector1">
            <a:avLst/>
          </a:prstGeom>
          <a:noFill/>
          <a:ln w="19050" cap="flat">
            <a:solidFill>
              <a:srgbClr val="FF0000"/>
            </a:solidFill>
            <a:prstDash val="solid"/>
            <a:round/>
            <a:headEnd w="lg" len="lg" type="none"/>
            <a:tailEnd w="lg" len="lg" type="triangle"/>
          </a:ln>
        </p:spPr>
      </p:cxnSp>
      <p:sp>
        <p:nvSpPr>
          <p:cNvPr id="59" name="Shape 59"/>
          <p:cNvSpPr txBox="1"/>
          <p:nvPr/>
        </p:nvSpPr>
        <p:spPr>
          <a:xfrm>
            <a:off y="2829150" x="7294800"/>
            <a:ext cy="202500" cx="1464899"/>
          </a:xfrm>
          <a:prstGeom prst="rect">
            <a:avLst/>
          </a:prstGeom>
        </p:spPr>
        <p:txBody>
          <a:bodyPr bIns="91425" rIns="91425" lIns="91425" tIns="91425" anchor="t" anchorCtr="0">
            <a:noAutofit/>
          </a:bodyPr>
          <a:lstStyle/>
          <a:p>
            <a:pPr>
              <a:buNone/>
            </a:pPr>
            <a:r>
              <a:rPr lang="en"/>
              <a:t>Important boron transporter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BLAST Genes of Interest</a:t>
            </a:r>
          </a:p>
        </p:txBody>
      </p:sp>
      <p:sp>
        <p:nvSpPr>
          <p:cNvPr id="65" name="Shape 6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solidFill>
                  <a:schemeClr val="dk1"/>
                </a:solidFill>
                <a:latin typeface="Georgia"/>
                <a:ea typeface="Georgia"/>
                <a:cs typeface="Georgia"/>
                <a:sym typeface="Georgia"/>
              </a:rPr>
              <a:t>Uptake genes</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BOR1</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NIP5;1</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NIP6;1</a:t>
            </a:r>
          </a:p>
          <a:p>
            <a:r>
              <a:t/>
            </a:r>
          </a:p>
          <a:p>
            <a:pPr rtl="0" lvl="0" indent="-381000" marL="457200">
              <a:buClr>
                <a:schemeClr val="dk1"/>
              </a:buClr>
              <a:buSzPct val="166666"/>
              <a:buFont typeface="Arial"/>
              <a:buChar char="•"/>
            </a:pPr>
            <a:r>
              <a:rPr sz="2400" lang="en">
                <a:solidFill>
                  <a:schemeClr val="dk1"/>
                </a:solidFill>
                <a:latin typeface="Georgia"/>
                <a:ea typeface="Georgia"/>
                <a:cs typeface="Georgia"/>
                <a:sym typeface="Georgia"/>
              </a:rPr>
              <a:t>Efflux genes</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BOR4</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BOT1</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Other Potential Genes</a:t>
            </a:r>
          </a:p>
        </p:txBody>
      </p:sp>
      <p:sp>
        <p:nvSpPr>
          <p:cNvPr id="71" name="Shape 7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81000" marL="457200">
              <a:buClr>
                <a:schemeClr val="dk1"/>
              </a:buClr>
              <a:buSzPct val="166666"/>
              <a:buFont typeface="Arial"/>
              <a:buChar char="•"/>
            </a:pPr>
            <a:r>
              <a:rPr sz="2400" lang="en">
                <a:solidFill>
                  <a:schemeClr val="dk1"/>
                </a:solidFill>
                <a:latin typeface="Georgia"/>
                <a:ea typeface="Georgia"/>
                <a:cs typeface="Georgia"/>
                <a:sym typeface="Georgia"/>
              </a:rPr>
              <a:t>Uptake genes</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NIP2;1- boron transporter found in rice.</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NIP3;1- ortholog to AtNIP5;1 found in rice.</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PIP2;3 and PIP2;7- found in rice, also thought to be expressed in </a:t>
            </a:r>
            <a:r>
              <a:rPr sz="1800" lang="en" i="1">
                <a:solidFill>
                  <a:schemeClr val="dk1"/>
                </a:solidFill>
                <a:latin typeface="Georgia"/>
                <a:ea typeface="Georgia"/>
                <a:cs typeface="Georgia"/>
                <a:sym typeface="Georgia"/>
              </a:rPr>
              <a:t>Arabidopsis thaliana</a:t>
            </a:r>
            <a:r>
              <a:rPr sz="1800" lang="en">
                <a:solidFill>
                  <a:schemeClr val="dk1"/>
                </a:solidFill>
                <a:latin typeface="Georgia"/>
                <a:ea typeface="Georgia"/>
                <a:cs typeface="Georgia"/>
                <a:sym typeface="Georgia"/>
              </a:rPr>
              <a:t>.</a:t>
            </a:r>
          </a:p>
          <a:p>
            <a:r>
              <a:t/>
            </a:r>
          </a:p>
          <a:p>
            <a:pPr rtl="0" lvl="0" indent="-381000" marL="457200">
              <a:buClr>
                <a:schemeClr val="dk1"/>
              </a:buClr>
              <a:buSzPct val="166666"/>
              <a:buFont typeface="Arial"/>
              <a:buChar char="•"/>
            </a:pPr>
            <a:r>
              <a:rPr sz="2400" lang="en">
                <a:solidFill>
                  <a:schemeClr val="dk1"/>
                </a:solidFill>
                <a:latin typeface="Georgia"/>
                <a:ea typeface="Georgia"/>
                <a:cs typeface="Georgia"/>
                <a:sym typeface="Georgia"/>
              </a:rPr>
              <a:t>Efflux genes</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BOR2- ortholog to BOR4 found in barley and wheat.</a:t>
            </a:r>
          </a:p>
          <a:p>
            <a:pPr rtl="0" lvl="1" indent="-342900" marL="914400">
              <a:buClr>
                <a:schemeClr val="dk1"/>
              </a:buClr>
              <a:buSzPct val="100000"/>
              <a:buFont typeface="Courier New"/>
              <a:buChar char="o"/>
            </a:pPr>
            <a:r>
              <a:rPr sz="1800" lang="en">
                <a:solidFill>
                  <a:schemeClr val="dk1"/>
                </a:solidFill>
                <a:latin typeface="Georgia"/>
                <a:ea typeface="Georgia"/>
                <a:cs typeface="Georgia"/>
                <a:sym typeface="Georgia"/>
              </a:rPr>
              <a:t>BOT1- homolog of BOR4 found barley.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p:nvPr/>
        </p:nvSpPr>
        <p:spPr>
          <a:xfrm>
            <a:off y="1079106" x="1749775"/>
            <a:ext cy="3822899"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77" name="Shape 77"/>
          <p:cNvSpPr txBox="1"/>
          <p:nvPr/>
        </p:nvSpPr>
        <p:spPr>
          <a:xfrm>
            <a:off y="418500" x="1722775"/>
            <a:ext cy="280799" cx="576600"/>
          </a:xfrm>
          <a:prstGeom prst="rect">
            <a:avLst/>
          </a:prstGeom>
        </p:spPr>
        <p:txBody>
          <a:bodyPr bIns="91425" rIns="91425" lIns="91425" tIns="91425" anchor="t" anchorCtr="0">
            <a:noAutofit/>
          </a:bodyPr>
          <a:lstStyle/>
          <a:p>
            <a:pPr rtl="0" lvl="0">
              <a:buNone/>
            </a:pPr>
            <a:r>
              <a:rPr b="1" lang="en"/>
              <a:t>C4</a:t>
            </a:r>
          </a:p>
        </p:txBody>
      </p:sp>
      <p:sp>
        <p:nvSpPr>
          <p:cNvPr id="78" name="Shape 78"/>
          <p:cNvSpPr txBox="1"/>
          <p:nvPr/>
        </p:nvSpPr>
        <p:spPr>
          <a:xfrm>
            <a:off y="1984945" x="2083900"/>
            <a:ext cy="329999" cx="1762499"/>
          </a:xfrm>
          <a:prstGeom prst="rect">
            <a:avLst/>
          </a:prstGeom>
        </p:spPr>
        <p:txBody>
          <a:bodyPr bIns="91425" rIns="91425" lIns="91425" tIns="91425" anchor="t" anchorCtr="0">
            <a:noAutofit/>
          </a:bodyPr>
          <a:lstStyle/>
          <a:p>
            <a:pPr rtl="0" lvl="0">
              <a:buClr>
                <a:srgbClr val="000000"/>
              </a:buClr>
              <a:buSzPct val="137500"/>
              <a:buFont typeface="Arial"/>
              <a:buNone/>
            </a:pPr>
            <a:r>
              <a:rPr sz="800" lang="en"/>
              <a:t>NIP6;1 / 5;1 / 2;1 9,070,960</a:t>
            </a:r>
          </a:p>
          <a:p>
            <a:r>
              <a:t/>
            </a:r>
          </a:p>
        </p:txBody>
      </p:sp>
      <p:sp>
        <p:nvSpPr>
          <p:cNvPr id="79" name="Shape 79"/>
          <p:cNvSpPr txBox="1"/>
          <p:nvPr/>
        </p:nvSpPr>
        <p:spPr>
          <a:xfrm flipH="1">
            <a:off y="839299" x="198774"/>
            <a:ext cy="193499" cx="500400"/>
          </a:xfrm>
          <a:prstGeom prst="rect">
            <a:avLst/>
          </a:prstGeom>
        </p:spPr>
        <p:txBody>
          <a:bodyPr bIns="91425" rIns="91425" lIns="91425" tIns="91425" anchor="t" anchorCtr="0">
            <a:noAutofit/>
          </a:bodyPr>
          <a:lstStyle/>
          <a:p>
            <a:pPr rtl="0" lvl="0">
              <a:buClr>
                <a:srgbClr val="000000"/>
              </a:buClr>
              <a:buSzPct val="122222"/>
              <a:buFont typeface="Arial"/>
              <a:buNone/>
            </a:pPr>
            <a:r>
              <a:rPr sz="900" lang="en"/>
              <a:t>0</a:t>
            </a:r>
          </a:p>
          <a:p>
            <a:r>
              <a:t/>
            </a:r>
          </a:p>
        </p:txBody>
      </p:sp>
      <p:sp>
        <p:nvSpPr>
          <p:cNvPr id="80" name="Shape 80"/>
          <p:cNvSpPr txBox="1"/>
          <p:nvPr/>
        </p:nvSpPr>
        <p:spPr>
          <a:xfrm>
            <a:off y="4855160" x="1605550"/>
            <a:ext cy="214500" cx="1048200"/>
          </a:xfrm>
          <a:prstGeom prst="rect">
            <a:avLst/>
          </a:prstGeom>
        </p:spPr>
        <p:txBody>
          <a:bodyPr bIns="91425" rIns="91425" lIns="91425" tIns="91425" anchor="t" anchorCtr="0">
            <a:noAutofit/>
          </a:bodyPr>
          <a:lstStyle/>
          <a:p>
            <a:pPr rtl="0" lvl="0">
              <a:buNone/>
            </a:pPr>
            <a:r>
              <a:rPr sz="900" lang="en"/>
              <a:t>5.3 x 10</a:t>
            </a:r>
            <a:r>
              <a:rPr baseline="30000" sz="900" lang="en"/>
              <a:t>7</a:t>
            </a:r>
          </a:p>
        </p:txBody>
      </p:sp>
      <p:sp>
        <p:nvSpPr>
          <p:cNvPr id="81" name="Shape 81"/>
          <p:cNvSpPr/>
          <p:nvPr/>
        </p:nvSpPr>
        <p:spPr>
          <a:xfrm>
            <a:off y="1032262" x="3636375"/>
            <a:ext cy="3869699"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82" name="Shape 82"/>
          <p:cNvSpPr/>
          <p:nvPr/>
        </p:nvSpPr>
        <p:spPr>
          <a:xfrm>
            <a:off y="1032262" x="5293000"/>
            <a:ext cy="3869699"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83" name="Shape 83"/>
          <p:cNvSpPr/>
          <p:nvPr/>
        </p:nvSpPr>
        <p:spPr>
          <a:xfrm>
            <a:off y="1032262" x="7551425"/>
            <a:ext cy="3869699"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84" name="Shape 84"/>
          <p:cNvSpPr/>
          <p:nvPr/>
        </p:nvSpPr>
        <p:spPr>
          <a:xfrm>
            <a:off y="1079106" x="157950"/>
            <a:ext cy="3822899"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85" name="Shape 85"/>
          <p:cNvSpPr txBox="1"/>
          <p:nvPr/>
        </p:nvSpPr>
        <p:spPr>
          <a:xfrm>
            <a:off y="418500" x="122575"/>
            <a:ext cy="280799" cx="500400"/>
          </a:xfrm>
          <a:prstGeom prst="rect">
            <a:avLst/>
          </a:prstGeom>
        </p:spPr>
        <p:txBody>
          <a:bodyPr bIns="91425" rIns="91425" lIns="91425" tIns="91425" anchor="t" anchorCtr="0">
            <a:noAutofit/>
          </a:bodyPr>
          <a:lstStyle/>
          <a:p>
            <a:pPr rtl="0" lvl="0">
              <a:buNone/>
            </a:pPr>
            <a:r>
              <a:rPr b="1" lang="en"/>
              <a:t>C3</a:t>
            </a:r>
          </a:p>
        </p:txBody>
      </p:sp>
      <p:sp>
        <p:nvSpPr>
          <p:cNvPr id="86" name="Shape 86"/>
          <p:cNvSpPr txBox="1"/>
          <p:nvPr/>
        </p:nvSpPr>
        <p:spPr>
          <a:xfrm>
            <a:off y="418500" x="3627775"/>
            <a:ext cy="280799" cx="576600"/>
          </a:xfrm>
          <a:prstGeom prst="rect">
            <a:avLst/>
          </a:prstGeom>
        </p:spPr>
        <p:txBody>
          <a:bodyPr bIns="91425" rIns="91425" lIns="91425" tIns="91425" anchor="t" anchorCtr="0">
            <a:noAutofit/>
          </a:bodyPr>
          <a:lstStyle/>
          <a:p>
            <a:pPr rtl="0" lvl="0">
              <a:buNone/>
            </a:pPr>
            <a:r>
              <a:rPr b="1" lang="en"/>
              <a:t>C6</a:t>
            </a:r>
          </a:p>
        </p:txBody>
      </p:sp>
      <p:sp>
        <p:nvSpPr>
          <p:cNvPr id="87" name="Shape 87"/>
          <p:cNvSpPr txBox="1"/>
          <p:nvPr/>
        </p:nvSpPr>
        <p:spPr>
          <a:xfrm>
            <a:off y="418500" x="5280000"/>
            <a:ext cy="280799" cx="500400"/>
          </a:xfrm>
          <a:prstGeom prst="rect">
            <a:avLst/>
          </a:prstGeom>
        </p:spPr>
        <p:txBody>
          <a:bodyPr bIns="91425" rIns="91425" lIns="91425" tIns="91425" anchor="t" anchorCtr="0">
            <a:noAutofit/>
          </a:bodyPr>
          <a:lstStyle/>
          <a:p>
            <a:pPr rtl="0" lvl="0">
              <a:buNone/>
            </a:pPr>
            <a:r>
              <a:rPr b="1" lang="en"/>
              <a:t>C8</a:t>
            </a:r>
          </a:p>
        </p:txBody>
      </p:sp>
      <p:sp>
        <p:nvSpPr>
          <p:cNvPr id="88" name="Shape 88"/>
          <p:cNvSpPr txBox="1"/>
          <p:nvPr/>
        </p:nvSpPr>
        <p:spPr>
          <a:xfrm>
            <a:off y="418500" x="7551425"/>
            <a:ext cy="280799" cx="500400"/>
          </a:xfrm>
          <a:prstGeom prst="rect">
            <a:avLst/>
          </a:prstGeom>
        </p:spPr>
        <p:txBody>
          <a:bodyPr bIns="91425" rIns="91425" lIns="91425" tIns="91425" anchor="t" anchorCtr="0">
            <a:noAutofit/>
          </a:bodyPr>
          <a:lstStyle/>
          <a:p>
            <a:pPr rtl="0" lvl="0">
              <a:buNone/>
            </a:pPr>
            <a:r>
              <a:rPr b="1" lang="en"/>
              <a:t>C9</a:t>
            </a:r>
          </a:p>
        </p:txBody>
      </p:sp>
      <p:sp>
        <p:nvSpPr>
          <p:cNvPr id="89" name="Shape 89"/>
          <p:cNvSpPr txBox="1"/>
          <p:nvPr/>
        </p:nvSpPr>
        <p:spPr>
          <a:xfrm>
            <a:off y="4855160" x="4950"/>
            <a:ext cy="214500" cx="1048200"/>
          </a:xfrm>
          <a:prstGeom prst="rect">
            <a:avLst/>
          </a:prstGeom>
        </p:spPr>
        <p:txBody>
          <a:bodyPr bIns="91425" rIns="91425" lIns="91425" tIns="91425" anchor="t" anchorCtr="0">
            <a:noAutofit/>
          </a:bodyPr>
          <a:lstStyle/>
          <a:p>
            <a:pPr rtl="0" lvl="0">
              <a:buNone/>
            </a:pPr>
            <a:r>
              <a:rPr sz="900" lang="en"/>
              <a:t>6.5 x 10</a:t>
            </a:r>
            <a:r>
              <a:rPr baseline="30000" sz="900" lang="en"/>
              <a:t>7</a:t>
            </a:r>
          </a:p>
        </p:txBody>
      </p:sp>
      <p:sp>
        <p:nvSpPr>
          <p:cNvPr id="90" name="Shape 90"/>
          <p:cNvSpPr txBox="1"/>
          <p:nvPr/>
        </p:nvSpPr>
        <p:spPr>
          <a:xfrm>
            <a:off y="1212402" x="1586950"/>
            <a:ext cy="329999" cx="1355100"/>
          </a:xfrm>
          <a:prstGeom prst="rect">
            <a:avLst/>
          </a:prstGeom>
        </p:spPr>
        <p:txBody>
          <a:bodyPr bIns="91425" rIns="91425" lIns="91425" tIns="91425" anchor="t" anchorCtr="0">
            <a:noAutofit/>
          </a:bodyPr>
          <a:lstStyle/>
          <a:p>
            <a:pPr algn="r" rtl="0" lvl="0">
              <a:lnSpc>
                <a:spcPct val="115000"/>
              </a:lnSpc>
              <a:buClr>
                <a:srgbClr val="000000"/>
              </a:buClr>
              <a:buSzPct val="137500"/>
              <a:buFont typeface="Arial"/>
              <a:buNone/>
            </a:pPr>
            <a:r>
              <a:rPr b="1" sz="800" lang="en">
                <a:solidFill>
                  <a:srgbClr val="FF0000"/>
                </a:solidFill>
              </a:rPr>
              <a:t>QTL 1,554,267</a:t>
            </a:r>
          </a:p>
          <a:p>
            <a:r>
              <a:t/>
            </a:r>
          </a:p>
          <a:p>
            <a:r>
              <a:t/>
            </a:r>
          </a:p>
        </p:txBody>
      </p:sp>
      <p:sp>
        <p:nvSpPr>
          <p:cNvPr id="91" name="Shape 91"/>
          <p:cNvSpPr txBox="1"/>
          <p:nvPr/>
        </p:nvSpPr>
        <p:spPr>
          <a:xfrm flipH="1">
            <a:off y="859126" x="1815549"/>
            <a:ext cy="193499" cx="500400"/>
          </a:xfrm>
          <a:prstGeom prst="rect">
            <a:avLst/>
          </a:prstGeom>
        </p:spPr>
        <p:txBody>
          <a:bodyPr bIns="91425" rIns="91425" lIns="91425" tIns="91425" anchor="t" anchorCtr="0">
            <a:noAutofit/>
          </a:bodyPr>
          <a:lstStyle/>
          <a:p>
            <a:pPr rtl="0" lvl="0">
              <a:buNone/>
            </a:pPr>
            <a:r>
              <a:rPr sz="900" lang="en"/>
              <a:t>0</a:t>
            </a:r>
          </a:p>
          <a:p>
            <a:r>
              <a:t/>
            </a:r>
          </a:p>
        </p:txBody>
      </p:sp>
      <p:sp>
        <p:nvSpPr>
          <p:cNvPr id="92" name="Shape 92"/>
          <p:cNvSpPr txBox="1"/>
          <p:nvPr/>
        </p:nvSpPr>
        <p:spPr>
          <a:xfrm>
            <a:off y="2125407" x="2083900"/>
            <a:ext cy="329999" cx="1484400"/>
          </a:xfrm>
          <a:prstGeom prst="rect">
            <a:avLst/>
          </a:prstGeom>
        </p:spPr>
        <p:txBody>
          <a:bodyPr bIns="91425" rIns="91425" lIns="91425" tIns="91425" anchor="t" anchorCtr="0">
            <a:noAutofit/>
          </a:bodyPr>
          <a:lstStyle/>
          <a:p>
            <a:pPr rtl="0" lvl="0">
              <a:buNone/>
            </a:pPr>
            <a:r>
              <a:rPr sz="800" lang="en"/>
              <a:t>NIP3;1 9,071,815</a:t>
            </a:r>
          </a:p>
          <a:p>
            <a:r>
              <a:t/>
            </a:r>
          </a:p>
        </p:txBody>
      </p:sp>
      <p:sp>
        <p:nvSpPr>
          <p:cNvPr id="93" name="Shape 93"/>
          <p:cNvSpPr txBox="1"/>
          <p:nvPr/>
        </p:nvSpPr>
        <p:spPr>
          <a:xfrm>
            <a:off y="1163968" x="446575"/>
            <a:ext cy="280799" cx="1123799"/>
          </a:xfrm>
          <a:prstGeom prst="rect">
            <a:avLst/>
          </a:prstGeom>
          <a:noFill/>
          <a:ln>
            <a:noFill/>
          </a:ln>
        </p:spPr>
        <p:txBody>
          <a:bodyPr bIns="91425" rIns="91425" lIns="91425" tIns="91425" anchor="t" anchorCtr="0">
            <a:noAutofit/>
          </a:bodyPr>
          <a:lstStyle/>
          <a:p>
            <a:pPr rtl="0" lvl="0">
              <a:buNone/>
            </a:pPr>
            <a:r>
              <a:rPr b="1" sz="800" lang="en">
                <a:solidFill>
                  <a:srgbClr val="FF0000"/>
                </a:solidFill>
              </a:rPr>
              <a:t>QTL 241,916</a:t>
            </a:r>
          </a:p>
        </p:txBody>
      </p:sp>
      <p:sp>
        <p:nvSpPr>
          <p:cNvPr id="94" name="Shape 94"/>
          <p:cNvSpPr txBox="1"/>
          <p:nvPr/>
        </p:nvSpPr>
        <p:spPr>
          <a:xfrm>
            <a:off y="1563558" x="2083900"/>
            <a:ext cy="329999" cx="1484400"/>
          </a:xfrm>
          <a:prstGeom prst="rect">
            <a:avLst/>
          </a:prstGeom>
        </p:spPr>
        <p:txBody>
          <a:bodyPr bIns="91425" rIns="91425" lIns="91425" tIns="91425" anchor="t" anchorCtr="0">
            <a:noAutofit/>
          </a:bodyPr>
          <a:lstStyle/>
          <a:p>
            <a:pPr rtl="0" lvl="0">
              <a:buNone/>
            </a:pPr>
            <a:r>
              <a:rPr b="1" sz="800" lang="en"/>
              <a:t>PIP2;3 / 2;7 4,159,189</a:t>
            </a:r>
          </a:p>
          <a:p>
            <a:r>
              <a:t/>
            </a:r>
          </a:p>
        </p:txBody>
      </p:sp>
      <p:sp>
        <p:nvSpPr>
          <p:cNvPr id="95" name="Shape 95"/>
          <p:cNvSpPr txBox="1"/>
          <p:nvPr/>
        </p:nvSpPr>
        <p:spPr>
          <a:xfrm>
            <a:off y="1839206" x="440000"/>
            <a:ext cy="399300" cx="1604099"/>
          </a:xfrm>
          <a:prstGeom prst="rect">
            <a:avLst/>
          </a:prstGeom>
        </p:spPr>
        <p:txBody>
          <a:bodyPr bIns="91425" rIns="91425" lIns="91425" tIns="91425" anchor="t" anchorCtr="0">
            <a:noAutofit/>
          </a:bodyPr>
          <a:lstStyle/>
          <a:p>
            <a:pPr rtl="0" lvl="0">
              <a:buNone/>
            </a:pPr>
            <a:r>
              <a:rPr sz="800" lang="en"/>
              <a:t> PIP2;3 5,630,235</a:t>
            </a:r>
          </a:p>
        </p:txBody>
      </p:sp>
      <p:sp>
        <p:nvSpPr>
          <p:cNvPr id="96" name="Shape 96"/>
          <p:cNvSpPr txBox="1"/>
          <p:nvPr/>
        </p:nvSpPr>
        <p:spPr>
          <a:xfrm>
            <a:off y="1271101" x="436125"/>
            <a:ext cy="329999" cx="1279200"/>
          </a:xfrm>
          <a:prstGeom prst="rect">
            <a:avLst/>
          </a:prstGeom>
        </p:spPr>
        <p:txBody>
          <a:bodyPr bIns="91425" rIns="91425" lIns="91425" tIns="91425" anchor="t" anchorCtr="0">
            <a:noAutofit/>
          </a:bodyPr>
          <a:lstStyle/>
          <a:p>
            <a:pPr rtl="0" lvl="0">
              <a:buNone/>
            </a:pPr>
            <a:r>
              <a:rPr b="1" sz="800" lang="en"/>
              <a:t>BOT1 593,351</a:t>
            </a:r>
          </a:p>
        </p:txBody>
      </p:sp>
      <p:sp>
        <p:nvSpPr>
          <p:cNvPr id="97" name="Shape 97"/>
          <p:cNvSpPr txBox="1"/>
          <p:nvPr/>
        </p:nvSpPr>
        <p:spPr>
          <a:xfrm>
            <a:off y="1997387" x="480712"/>
            <a:ext cy="399300" cx="1526400"/>
          </a:xfrm>
          <a:prstGeom prst="rect">
            <a:avLst/>
          </a:prstGeom>
        </p:spPr>
        <p:txBody>
          <a:bodyPr bIns="91425" rIns="91425" lIns="91425" tIns="91425" anchor="t" anchorCtr="0">
            <a:noAutofit/>
          </a:bodyPr>
          <a:lstStyle/>
          <a:p>
            <a:pPr rtl="0" lvl="0">
              <a:buNone/>
            </a:pPr>
            <a:r>
              <a:rPr sz="800" lang="en"/>
              <a:t>PIP2;7 5,630,480</a:t>
            </a:r>
          </a:p>
        </p:txBody>
      </p:sp>
      <p:sp>
        <p:nvSpPr>
          <p:cNvPr id="98" name="Shape 98"/>
          <p:cNvSpPr txBox="1"/>
          <p:nvPr/>
        </p:nvSpPr>
        <p:spPr>
          <a:xfrm>
            <a:off y="1774251" x="2083900"/>
            <a:ext cy="329999" cx="1484400"/>
          </a:xfrm>
          <a:prstGeom prst="rect">
            <a:avLst/>
          </a:prstGeom>
        </p:spPr>
        <p:txBody>
          <a:bodyPr bIns="91425" rIns="91425" lIns="91425" tIns="91425" anchor="t" anchorCtr="0">
            <a:noAutofit/>
          </a:bodyPr>
          <a:lstStyle/>
          <a:p>
            <a:pPr rtl="0" lvl="0">
              <a:buNone/>
            </a:pPr>
            <a:r>
              <a:rPr sz="800" lang="en"/>
              <a:t>PIP2;7 6,849,058</a:t>
            </a:r>
          </a:p>
        </p:txBody>
      </p:sp>
      <p:sp>
        <p:nvSpPr>
          <p:cNvPr id="99" name="Shape 99"/>
          <p:cNvSpPr txBox="1"/>
          <p:nvPr/>
        </p:nvSpPr>
        <p:spPr>
          <a:xfrm flipH="1">
            <a:off y="808515" x="3708249"/>
            <a:ext cy="193499" cx="500400"/>
          </a:xfrm>
          <a:prstGeom prst="rect">
            <a:avLst/>
          </a:prstGeom>
        </p:spPr>
        <p:txBody>
          <a:bodyPr bIns="91425" rIns="91425" lIns="91425" tIns="91425" anchor="t" anchorCtr="0">
            <a:noAutofit/>
          </a:bodyPr>
          <a:lstStyle/>
          <a:p>
            <a:pPr rtl="0" lvl="0">
              <a:buNone/>
            </a:pPr>
            <a:r>
              <a:rPr sz="900" lang="en"/>
              <a:t>0</a:t>
            </a:r>
          </a:p>
          <a:p>
            <a:r>
              <a:t/>
            </a:r>
          </a:p>
        </p:txBody>
      </p:sp>
      <p:sp>
        <p:nvSpPr>
          <p:cNvPr id="100" name="Shape 100"/>
          <p:cNvSpPr txBox="1"/>
          <p:nvPr/>
        </p:nvSpPr>
        <p:spPr>
          <a:xfrm>
            <a:off y="4855160" x="3510550"/>
            <a:ext cy="214500" cx="1048200"/>
          </a:xfrm>
          <a:prstGeom prst="rect">
            <a:avLst/>
          </a:prstGeom>
        </p:spPr>
        <p:txBody>
          <a:bodyPr bIns="91425" rIns="91425" lIns="91425" tIns="91425" anchor="t" anchorCtr="0">
            <a:noAutofit/>
          </a:bodyPr>
          <a:lstStyle/>
          <a:p>
            <a:pPr rtl="0" lvl="0">
              <a:buNone/>
            </a:pPr>
            <a:r>
              <a:rPr sz="900" lang="en"/>
              <a:t>3.8 x 10</a:t>
            </a:r>
            <a:r>
              <a:rPr baseline="30000" sz="900" lang="en"/>
              <a:t>7</a:t>
            </a:r>
          </a:p>
        </p:txBody>
      </p:sp>
      <p:sp>
        <p:nvSpPr>
          <p:cNvPr id="101" name="Shape 101"/>
          <p:cNvSpPr txBox="1"/>
          <p:nvPr/>
        </p:nvSpPr>
        <p:spPr>
          <a:xfrm>
            <a:off y="1984945" x="3515490"/>
            <a:ext cy="329999" cx="1355100"/>
          </a:xfrm>
          <a:prstGeom prst="rect">
            <a:avLst/>
          </a:prstGeom>
        </p:spPr>
        <p:txBody>
          <a:bodyPr bIns="91425" rIns="91425" lIns="91425" tIns="91425" anchor="t" anchorCtr="0">
            <a:noAutofit/>
          </a:bodyPr>
          <a:lstStyle/>
          <a:p>
            <a:pPr algn="r" rtl="0" lvl="0">
              <a:lnSpc>
                <a:spcPct val="115000"/>
              </a:lnSpc>
              <a:buNone/>
            </a:pPr>
            <a:r>
              <a:rPr b="1" sz="800" lang="en">
                <a:solidFill>
                  <a:srgbClr val="FF0000"/>
                </a:solidFill>
              </a:rPr>
              <a:t>QTL 9,847,363</a:t>
            </a:r>
          </a:p>
          <a:p>
            <a:r>
              <a:t/>
            </a:r>
          </a:p>
          <a:p>
            <a:r>
              <a:t/>
            </a:r>
          </a:p>
        </p:txBody>
      </p:sp>
      <p:sp>
        <p:nvSpPr>
          <p:cNvPr id="102" name="Shape 102"/>
          <p:cNvSpPr txBox="1"/>
          <p:nvPr/>
        </p:nvSpPr>
        <p:spPr>
          <a:xfrm>
            <a:off y="2666809" x="3969675"/>
            <a:ext cy="329999" cx="1484400"/>
          </a:xfrm>
          <a:prstGeom prst="rect">
            <a:avLst/>
          </a:prstGeom>
        </p:spPr>
        <p:txBody>
          <a:bodyPr bIns="91425" rIns="91425" lIns="91425" tIns="91425" anchor="t" anchorCtr="0">
            <a:noAutofit/>
          </a:bodyPr>
          <a:lstStyle/>
          <a:p>
            <a:pPr rtl="0" lvl="0">
              <a:buNone/>
            </a:pPr>
            <a:r>
              <a:rPr sz="800" lang="en">
                <a:solidFill>
                  <a:srgbClr val="0B5394"/>
                </a:solidFill>
              </a:rPr>
              <a:t>NIP6;1 11,851,348</a:t>
            </a:r>
          </a:p>
          <a:p>
            <a:r>
              <a:t/>
            </a:r>
          </a:p>
        </p:txBody>
      </p:sp>
      <p:sp>
        <p:nvSpPr>
          <p:cNvPr id="103" name="Shape 103"/>
          <p:cNvSpPr txBox="1"/>
          <p:nvPr/>
        </p:nvSpPr>
        <p:spPr>
          <a:xfrm>
            <a:off y="4855160" x="5110750"/>
            <a:ext cy="214500" cx="1048200"/>
          </a:xfrm>
          <a:prstGeom prst="rect">
            <a:avLst/>
          </a:prstGeom>
        </p:spPr>
        <p:txBody>
          <a:bodyPr bIns="91425" rIns="91425" lIns="91425" tIns="91425" anchor="t" anchorCtr="0">
            <a:noAutofit/>
          </a:bodyPr>
          <a:lstStyle/>
          <a:p>
            <a:pPr rtl="0" lvl="0">
              <a:buNone/>
            </a:pPr>
            <a:r>
              <a:rPr sz="900" lang="en"/>
              <a:t>4.2 x 10</a:t>
            </a:r>
            <a:r>
              <a:rPr baseline="30000" sz="900" lang="en"/>
              <a:t>7</a:t>
            </a:r>
          </a:p>
        </p:txBody>
      </p:sp>
      <p:sp>
        <p:nvSpPr>
          <p:cNvPr id="104" name="Shape 104"/>
          <p:cNvSpPr txBox="1"/>
          <p:nvPr/>
        </p:nvSpPr>
        <p:spPr>
          <a:xfrm flipH="1">
            <a:off y="832617" x="5308449"/>
            <a:ext cy="193499" cx="500400"/>
          </a:xfrm>
          <a:prstGeom prst="rect">
            <a:avLst/>
          </a:prstGeom>
        </p:spPr>
        <p:txBody>
          <a:bodyPr bIns="91425" rIns="91425" lIns="91425" tIns="91425" anchor="t" anchorCtr="0">
            <a:noAutofit/>
          </a:bodyPr>
          <a:lstStyle/>
          <a:p>
            <a:pPr rtl="0" lvl="0">
              <a:buNone/>
            </a:pPr>
            <a:r>
              <a:rPr sz="900" lang="en"/>
              <a:t>0</a:t>
            </a:r>
          </a:p>
          <a:p>
            <a:r>
              <a:t/>
            </a:r>
          </a:p>
        </p:txBody>
      </p:sp>
      <p:sp>
        <p:nvSpPr>
          <p:cNvPr id="105" name="Shape 105"/>
          <p:cNvSpPr txBox="1"/>
          <p:nvPr/>
        </p:nvSpPr>
        <p:spPr>
          <a:xfrm>
            <a:off y="2191744" x="3969675"/>
            <a:ext cy="329999" cx="1484400"/>
          </a:xfrm>
          <a:prstGeom prst="rect">
            <a:avLst/>
          </a:prstGeom>
        </p:spPr>
        <p:txBody>
          <a:bodyPr bIns="91425" rIns="91425" lIns="91425" tIns="91425" anchor="t" anchorCtr="0">
            <a:noAutofit/>
          </a:bodyPr>
          <a:lstStyle/>
          <a:p>
            <a:pPr rtl="0" lvl="0">
              <a:buNone/>
            </a:pPr>
            <a:r>
              <a:rPr b="1" sz="800" lang="en"/>
              <a:t>NIP3;1 11,850,945</a:t>
            </a:r>
          </a:p>
          <a:p>
            <a:r>
              <a:t/>
            </a:r>
          </a:p>
        </p:txBody>
      </p:sp>
      <p:sp>
        <p:nvSpPr>
          <p:cNvPr id="106" name="Shape 106"/>
          <p:cNvSpPr txBox="1"/>
          <p:nvPr/>
        </p:nvSpPr>
        <p:spPr>
          <a:xfrm>
            <a:off y="3670493" x="5203660"/>
            <a:ext cy="329999" cx="1355100"/>
          </a:xfrm>
          <a:prstGeom prst="rect">
            <a:avLst/>
          </a:prstGeom>
        </p:spPr>
        <p:txBody>
          <a:bodyPr bIns="91425" rIns="91425" lIns="91425" tIns="91425" anchor="t" anchorCtr="0">
            <a:noAutofit/>
          </a:bodyPr>
          <a:lstStyle/>
          <a:p>
            <a:pPr algn="r" rtl="0" lvl="0">
              <a:lnSpc>
                <a:spcPct val="115000"/>
              </a:lnSpc>
              <a:buClr>
                <a:srgbClr val="000000"/>
              </a:buClr>
              <a:buSzPct val="137500"/>
              <a:buFont typeface="Arial"/>
              <a:buNone/>
            </a:pPr>
            <a:r>
              <a:rPr b="1" sz="800" lang="en">
                <a:solidFill>
                  <a:srgbClr val="FF0000"/>
                </a:solidFill>
              </a:rPr>
              <a:t>QTL 33,835,534</a:t>
            </a:r>
          </a:p>
          <a:p>
            <a:r>
              <a:t/>
            </a:r>
          </a:p>
          <a:p>
            <a:r>
              <a:t/>
            </a:r>
          </a:p>
        </p:txBody>
      </p:sp>
      <p:sp>
        <p:nvSpPr>
          <p:cNvPr id="107" name="Shape 107"/>
          <p:cNvSpPr txBox="1"/>
          <p:nvPr/>
        </p:nvSpPr>
        <p:spPr>
          <a:xfrm>
            <a:off y="2332207" x="3969675"/>
            <a:ext cy="329999" cx="1484400"/>
          </a:xfrm>
          <a:prstGeom prst="rect">
            <a:avLst/>
          </a:prstGeom>
        </p:spPr>
        <p:txBody>
          <a:bodyPr bIns="91425" rIns="91425" lIns="91425" tIns="91425" anchor="t" anchorCtr="0">
            <a:noAutofit/>
          </a:bodyPr>
          <a:lstStyle/>
          <a:p>
            <a:pPr rtl="0" lvl="0">
              <a:buNone/>
            </a:pPr>
            <a:r>
              <a:rPr sz="800" lang="en">
                <a:solidFill>
                  <a:srgbClr val="0B5394"/>
                </a:solidFill>
              </a:rPr>
              <a:t>PIP2;3 11,851,029</a:t>
            </a:r>
          </a:p>
          <a:p>
            <a:r>
              <a:t/>
            </a:r>
          </a:p>
        </p:txBody>
      </p:sp>
      <p:sp>
        <p:nvSpPr>
          <p:cNvPr id="108" name="Shape 108"/>
          <p:cNvSpPr txBox="1"/>
          <p:nvPr/>
        </p:nvSpPr>
        <p:spPr>
          <a:xfrm>
            <a:off y="2440125" x="3969675"/>
            <a:ext cy="329999" cx="1484400"/>
          </a:xfrm>
          <a:prstGeom prst="rect">
            <a:avLst/>
          </a:prstGeom>
        </p:spPr>
        <p:txBody>
          <a:bodyPr bIns="91425" rIns="91425" lIns="91425" tIns="91425" anchor="t" anchorCtr="0">
            <a:noAutofit/>
          </a:bodyPr>
          <a:lstStyle/>
          <a:p>
            <a:pPr rtl="0" lvl="0">
              <a:buNone/>
            </a:pPr>
            <a:r>
              <a:rPr sz="800" lang="en">
                <a:solidFill>
                  <a:srgbClr val="0B5394"/>
                </a:solidFill>
              </a:rPr>
              <a:t>NIP5;1 11,851,282</a:t>
            </a:r>
          </a:p>
          <a:p>
            <a:r>
              <a:t/>
            </a:r>
          </a:p>
        </p:txBody>
      </p:sp>
      <p:sp>
        <p:nvSpPr>
          <p:cNvPr id="109" name="Shape 109"/>
          <p:cNvSpPr txBox="1"/>
          <p:nvPr/>
        </p:nvSpPr>
        <p:spPr>
          <a:xfrm>
            <a:off y="2791281" x="3969675"/>
            <a:ext cy="329999" cx="1484400"/>
          </a:xfrm>
          <a:prstGeom prst="rect">
            <a:avLst/>
          </a:prstGeom>
        </p:spPr>
        <p:txBody>
          <a:bodyPr bIns="91425" rIns="91425" lIns="91425" tIns="91425" anchor="t" anchorCtr="0">
            <a:noAutofit/>
          </a:bodyPr>
          <a:lstStyle/>
          <a:p>
            <a:pPr rtl="0" lvl="0">
              <a:buNone/>
            </a:pPr>
            <a:r>
              <a:rPr sz="800" lang="en">
                <a:solidFill>
                  <a:srgbClr val="0B5394"/>
                </a:solidFill>
              </a:rPr>
              <a:t>NIP2;1 11,851,357</a:t>
            </a:r>
          </a:p>
          <a:p>
            <a:r>
              <a:t/>
            </a:r>
          </a:p>
        </p:txBody>
      </p:sp>
      <p:sp>
        <p:nvSpPr>
          <p:cNvPr id="110" name="Shape 110"/>
          <p:cNvSpPr txBox="1"/>
          <p:nvPr/>
        </p:nvSpPr>
        <p:spPr>
          <a:xfrm>
            <a:off y="1599088" x="3960415"/>
            <a:ext cy="399300" cx="1279200"/>
          </a:xfrm>
          <a:prstGeom prst="rect">
            <a:avLst/>
          </a:prstGeom>
          <a:ln>
            <a:noFill/>
          </a:ln>
        </p:spPr>
        <p:txBody>
          <a:bodyPr bIns="91425" rIns="91425" lIns="91425" tIns="91425" anchor="t" anchorCtr="0">
            <a:noAutofit/>
          </a:bodyPr>
          <a:lstStyle/>
          <a:p>
            <a:pPr rtl="0" lvl="0">
              <a:buNone/>
            </a:pPr>
            <a:r>
              <a:rPr sz="800" lang="en"/>
              <a:t>BOT1 7,048,049</a:t>
            </a:r>
          </a:p>
        </p:txBody>
      </p:sp>
      <p:sp>
        <p:nvSpPr>
          <p:cNvPr id="111" name="Shape 111"/>
          <p:cNvSpPr txBox="1"/>
          <p:nvPr/>
        </p:nvSpPr>
        <p:spPr>
          <a:xfrm>
            <a:off y="3405978" x="5599200"/>
            <a:ext cy="329999"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t>PIP2;3 </a:t>
            </a:r>
            <a:r>
              <a:rPr sz="800" lang="en">
                <a:solidFill>
                  <a:srgbClr val="000000"/>
                </a:solidFill>
              </a:rPr>
              <a:t>32,881,978</a:t>
            </a:r>
          </a:p>
          <a:p>
            <a:r>
              <a:t/>
            </a:r>
          </a:p>
          <a:p>
            <a:r>
              <a:t/>
            </a:r>
          </a:p>
        </p:txBody>
      </p:sp>
      <p:sp>
        <p:nvSpPr>
          <p:cNvPr id="112" name="Shape 112"/>
          <p:cNvSpPr txBox="1"/>
          <p:nvPr/>
        </p:nvSpPr>
        <p:spPr>
          <a:xfrm>
            <a:off y="2558891" x="3969675"/>
            <a:ext cy="329999" cx="1484400"/>
          </a:xfrm>
          <a:prstGeom prst="rect">
            <a:avLst/>
          </a:prstGeom>
        </p:spPr>
        <p:txBody>
          <a:bodyPr bIns="91425" rIns="91425" lIns="91425" tIns="91425" anchor="t" anchorCtr="0">
            <a:noAutofit/>
          </a:bodyPr>
          <a:lstStyle/>
          <a:p>
            <a:pPr rtl="0" lvl="0">
              <a:buNone/>
            </a:pPr>
            <a:r>
              <a:rPr sz="800" lang="en">
                <a:solidFill>
                  <a:srgbClr val="0B5394"/>
                </a:solidFill>
              </a:rPr>
              <a:t>PIP2;7 11,851,336</a:t>
            </a:r>
          </a:p>
          <a:p>
            <a:r>
              <a:t/>
            </a:r>
          </a:p>
        </p:txBody>
      </p:sp>
      <p:sp>
        <p:nvSpPr>
          <p:cNvPr id="113" name="Shape 113"/>
          <p:cNvSpPr txBox="1"/>
          <p:nvPr/>
        </p:nvSpPr>
        <p:spPr>
          <a:xfrm>
            <a:off y="1247932" x="3948644"/>
            <a:ext cy="399300" cx="1279200"/>
          </a:xfrm>
          <a:prstGeom prst="rect">
            <a:avLst/>
          </a:prstGeom>
          <a:ln>
            <a:noFill/>
          </a:ln>
        </p:spPr>
        <p:txBody>
          <a:bodyPr bIns="91425" rIns="91425" lIns="91425" tIns="91425" anchor="t" anchorCtr="0">
            <a:noAutofit/>
          </a:bodyPr>
          <a:lstStyle/>
          <a:p>
            <a:pPr rtl="0" lvl="0">
              <a:buNone/>
            </a:pPr>
            <a:r>
              <a:rPr sz="800" lang="en"/>
              <a:t>PIP2;7 3,392,285</a:t>
            </a:r>
          </a:p>
        </p:txBody>
      </p:sp>
      <p:sp>
        <p:nvSpPr>
          <p:cNvPr id="114" name="Shape 114"/>
          <p:cNvSpPr txBox="1"/>
          <p:nvPr/>
        </p:nvSpPr>
        <p:spPr>
          <a:xfrm>
            <a:off y="4048907" x="5599200"/>
            <a:ext cy="329999"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t>NIP2;1 </a:t>
            </a:r>
            <a:r>
              <a:rPr sz="800" lang="en">
                <a:solidFill>
                  <a:srgbClr val="000000"/>
                </a:solidFill>
              </a:rPr>
              <a:t>36,703,479</a:t>
            </a:r>
          </a:p>
          <a:p>
            <a:r>
              <a:t/>
            </a:r>
          </a:p>
          <a:p>
            <a:r>
              <a:t/>
            </a:r>
          </a:p>
        </p:txBody>
      </p:sp>
      <p:sp>
        <p:nvSpPr>
          <p:cNvPr id="115" name="Shape 115"/>
          <p:cNvSpPr txBox="1"/>
          <p:nvPr/>
        </p:nvSpPr>
        <p:spPr>
          <a:xfrm flipH="1">
            <a:off y="832617" x="7594449"/>
            <a:ext cy="193499" cx="500400"/>
          </a:xfrm>
          <a:prstGeom prst="rect">
            <a:avLst/>
          </a:prstGeom>
        </p:spPr>
        <p:txBody>
          <a:bodyPr bIns="91425" rIns="91425" lIns="91425" tIns="91425" anchor="t" anchorCtr="0">
            <a:noAutofit/>
          </a:bodyPr>
          <a:lstStyle/>
          <a:p>
            <a:pPr rtl="0" lvl="0">
              <a:buNone/>
            </a:pPr>
            <a:r>
              <a:rPr sz="900" lang="en"/>
              <a:t>0</a:t>
            </a:r>
          </a:p>
          <a:p>
            <a:r>
              <a:t/>
            </a:r>
          </a:p>
        </p:txBody>
      </p:sp>
      <p:sp>
        <p:nvSpPr>
          <p:cNvPr id="116" name="Shape 116"/>
          <p:cNvSpPr txBox="1"/>
          <p:nvPr/>
        </p:nvSpPr>
        <p:spPr>
          <a:xfrm>
            <a:off y="4855160" x="7396750"/>
            <a:ext cy="214500" cx="1048200"/>
          </a:xfrm>
          <a:prstGeom prst="rect">
            <a:avLst/>
          </a:prstGeom>
        </p:spPr>
        <p:txBody>
          <a:bodyPr bIns="91425" rIns="91425" lIns="91425" tIns="91425" anchor="t" anchorCtr="0">
            <a:noAutofit/>
          </a:bodyPr>
          <a:lstStyle/>
          <a:p>
            <a:pPr rtl="0" lvl="0">
              <a:buNone/>
            </a:pPr>
            <a:r>
              <a:rPr sz="900" lang="en"/>
              <a:t>5.4 x 10</a:t>
            </a:r>
            <a:r>
              <a:rPr baseline="30000" sz="900" lang="en"/>
              <a:t>7</a:t>
            </a:r>
          </a:p>
        </p:txBody>
      </p:sp>
      <p:sp>
        <p:nvSpPr>
          <p:cNvPr id="117" name="Shape 117"/>
          <p:cNvSpPr txBox="1"/>
          <p:nvPr/>
        </p:nvSpPr>
        <p:spPr>
          <a:xfrm>
            <a:off y="3951417" x="7489660"/>
            <a:ext cy="329999" cx="1355100"/>
          </a:xfrm>
          <a:prstGeom prst="rect">
            <a:avLst/>
          </a:prstGeom>
        </p:spPr>
        <p:txBody>
          <a:bodyPr bIns="91425" rIns="91425" lIns="91425" tIns="91425" anchor="t" anchorCtr="0">
            <a:noAutofit/>
          </a:bodyPr>
          <a:lstStyle/>
          <a:p>
            <a:pPr algn="r" rtl="0" lvl="0">
              <a:lnSpc>
                <a:spcPct val="115000"/>
              </a:lnSpc>
              <a:buNone/>
            </a:pPr>
            <a:r>
              <a:rPr b="1" sz="800" lang="en">
                <a:solidFill>
                  <a:srgbClr val="FF0000"/>
                </a:solidFill>
              </a:rPr>
              <a:t>QTL 41,992,687</a:t>
            </a:r>
          </a:p>
          <a:p>
            <a:r>
              <a:t/>
            </a:r>
          </a:p>
          <a:p>
            <a:r>
              <a:t/>
            </a:r>
          </a:p>
        </p:txBody>
      </p:sp>
      <p:sp>
        <p:nvSpPr>
          <p:cNvPr id="118" name="Shape 118"/>
          <p:cNvSpPr txBox="1"/>
          <p:nvPr/>
        </p:nvSpPr>
        <p:spPr>
          <a:xfrm>
            <a:off y="3768812" x="5599200"/>
            <a:ext cy="3993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b="1" sz="800" lang="en"/>
              <a:t>BOT1 </a:t>
            </a:r>
            <a:r>
              <a:rPr b="1" sz="800" lang="en">
                <a:solidFill>
                  <a:srgbClr val="000000"/>
                </a:solidFill>
              </a:rPr>
              <a:t>33,928,472</a:t>
            </a:r>
          </a:p>
          <a:p>
            <a:r>
              <a:t/>
            </a:r>
          </a:p>
          <a:p>
            <a:r>
              <a:t/>
            </a:r>
          </a:p>
        </p:txBody>
      </p:sp>
      <p:sp>
        <p:nvSpPr>
          <p:cNvPr id="119" name="Shape 119"/>
          <p:cNvSpPr txBox="1"/>
          <p:nvPr/>
        </p:nvSpPr>
        <p:spPr>
          <a:xfrm>
            <a:off y="4119968" x="7885200"/>
            <a:ext cy="3993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solidFill>
                  <a:srgbClr val="0B5394"/>
                </a:solidFill>
              </a:rPr>
              <a:t>NIP6;1 43,534,217</a:t>
            </a:r>
          </a:p>
          <a:p>
            <a:r>
              <a:t/>
            </a:r>
          </a:p>
          <a:p>
            <a:r>
              <a:t/>
            </a:r>
          </a:p>
        </p:txBody>
      </p:sp>
      <p:sp>
        <p:nvSpPr>
          <p:cNvPr id="120" name="Shape 120"/>
          <p:cNvSpPr txBox="1"/>
          <p:nvPr/>
        </p:nvSpPr>
        <p:spPr>
          <a:xfrm>
            <a:off y="4260430" x="7885200"/>
            <a:ext cy="3993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solidFill>
                  <a:srgbClr val="0B5394"/>
                </a:solidFill>
              </a:rPr>
              <a:t>NIP3;1 43,534,223</a:t>
            </a:r>
          </a:p>
          <a:p>
            <a:r>
              <a:t/>
            </a:r>
          </a:p>
          <a:p>
            <a:r>
              <a:t/>
            </a:r>
          </a:p>
        </p:txBody>
      </p:sp>
      <p:sp>
        <p:nvSpPr>
          <p:cNvPr id="121" name="Shape 121"/>
          <p:cNvSpPr txBox="1"/>
          <p:nvPr/>
        </p:nvSpPr>
        <p:spPr>
          <a:xfrm>
            <a:off y="4513267" x="7875100"/>
            <a:ext cy="329999" cx="1484400"/>
          </a:xfrm>
          <a:prstGeom prst="rect">
            <a:avLst/>
          </a:prstGeom>
        </p:spPr>
        <p:txBody>
          <a:bodyPr bIns="91425" rIns="91425" lIns="91425" tIns="91425" anchor="t" anchorCtr="0">
            <a:noAutofit/>
          </a:bodyPr>
          <a:lstStyle/>
          <a:p>
            <a:pPr rtl="0" lvl="0">
              <a:buNone/>
            </a:pPr>
            <a:r>
              <a:rPr sz="800" lang="en">
                <a:solidFill>
                  <a:srgbClr val="0B5394"/>
                </a:solidFill>
              </a:rPr>
              <a:t>PIP2;3 43,534,292</a:t>
            </a:r>
          </a:p>
          <a:p>
            <a:r>
              <a:t/>
            </a:r>
          </a:p>
        </p:txBody>
      </p:sp>
      <p:sp>
        <p:nvSpPr>
          <p:cNvPr id="122" name="Shape 122"/>
          <p:cNvSpPr txBox="1"/>
          <p:nvPr/>
        </p:nvSpPr>
        <p:spPr>
          <a:xfrm>
            <a:off y="3851016" x="7885200"/>
            <a:ext cy="280799"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b="1" sz="800" lang="en"/>
              <a:t>BOT1 41,792,932</a:t>
            </a:r>
          </a:p>
          <a:p>
            <a:r>
              <a:t/>
            </a:r>
          </a:p>
        </p:txBody>
      </p:sp>
      <p:sp>
        <p:nvSpPr>
          <p:cNvPr id="123" name="Shape 123"/>
          <p:cNvSpPr txBox="1"/>
          <p:nvPr/>
        </p:nvSpPr>
        <p:spPr>
          <a:xfrm>
            <a:off y="4400892" x="7885200"/>
            <a:ext cy="3993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solidFill>
                  <a:srgbClr val="0B5394"/>
                </a:solidFill>
              </a:rPr>
              <a:t>PIP2;7 43,534,265</a:t>
            </a:r>
          </a:p>
          <a:p>
            <a:r>
              <a:t/>
            </a:r>
          </a:p>
          <a:p>
            <a:r>
              <a:t/>
            </a:r>
          </a:p>
        </p:txBody>
      </p:sp>
      <p:cxnSp>
        <p:nvCxnSpPr>
          <p:cNvPr id="124" name="Shape 124"/>
          <p:cNvCxnSpPr/>
          <p:nvPr/>
        </p:nvCxnSpPr>
        <p:spPr>
          <a:xfrm>
            <a:off y="1310491" x="174600"/>
            <a:ext cy="0" cx="324599"/>
          </a:xfrm>
          <a:prstGeom prst="straightConnector1">
            <a:avLst/>
          </a:prstGeom>
          <a:noFill/>
          <a:ln w="19050" cap="flat">
            <a:solidFill>
              <a:srgbClr val="FF0000"/>
            </a:solidFill>
            <a:prstDash val="solid"/>
            <a:round/>
            <a:headEnd w="lg" len="lg" type="none"/>
            <a:tailEnd w="lg" len="lg" type="none"/>
          </a:ln>
        </p:spPr>
      </p:cxnSp>
      <p:cxnSp>
        <p:nvCxnSpPr>
          <p:cNvPr id="125" name="Shape 125"/>
          <p:cNvCxnSpPr/>
          <p:nvPr/>
        </p:nvCxnSpPr>
        <p:spPr>
          <a:xfrm>
            <a:off y="1380722" x="174600"/>
            <a:ext cy="0" cx="324599"/>
          </a:xfrm>
          <a:prstGeom prst="straightConnector1">
            <a:avLst/>
          </a:prstGeom>
          <a:noFill/>
          <a:ln w="9525" cap="flat">
            <a:solidFill>
              <a:srgbClr val="000000"/>
            </a:solidFill>
            <a:prstDash val="solid"/>
            <a:round/>
            <a:headEnd w="lg" len="lg" type="none"/>
            <a:tailEnd w="lg" len="lg" type="none"/>
          </a:ln>
        </p:spPr>
      </p:cxnSp>
      <p:cxnSp>
        <p:nvCxnSpPr>
          <p:cNvPr id="126" name="Shape 126"/>
          <p:cNvCxnSpPr/>
          <p:nvPr/>
        </p:nvCxnSpPr>
        <p:spPr>
          <a:xfrm>
            <a:off y="2012802" x="174600"/>
            <a:ext cy="0" cx="324599"/>
          </a:xfrm>
          <a:prstGeom prst="straightConnector1">
            <a:avLst/>
          </a:prstGeom>
          <a:noFill/>
          <a:ln w="9525" cap="flat">
            <a:solidFill>
              <a:srgbClr val="000000"/>
            </a:solidFill>
            <a:prstDash val="solid"/>
            <a:round/>
            <a:headEnd w="lg" len="lg" type="none"/>
            <a:tailEnd w="lg" len="lg" type="none"/>
          </a:ln>
        </p:spPr>
      </p:cxnSp>
      <p:cxnSp>
        <p:nvCxnSpPr>
          <p:cNvPr id="127" name="Shape 127"/>
          <p:cNvCxnSpPr/>
          <p:nvPr/>
        </p:nvCxnSpPr>
        <p:spPr>
          <a:xfrm>
            <a:off y="2038840" x="174600"/>
            <a:ext cy="0" cx="324599"/>
          </a:xfrm>
          <a:prstGeom prst="straightConnector1">
            <a:avLst/>
          </a:prstGeom>
          <a:noFill/>
          <a:ln w="9525" cap="flat">
            <a:solidFill>
              <a:srgbClr val="000000"/>
            </a:solidFill>
            <a:prstDash val="solid"/>
            <a:round/>
            <a:headEnd w="lg" len="lg" type="none"/>
            <a:tailEnd w="lg" len="lg" type="none"/>
          </a:ln>
        </p:spPr>
      </p:cxnSp>
      <p:cxnSp>
        <p:nvCxnSpPr>
          <p:cNvPr id="128" name="Shape 128"/>
          <p:cNvCxnSpPr/>
          <p:nvPr/>
        </p:nvCxnSpPr>
        <p:spPr>
          <a:xfrm>
            <a:off y="1377323" x="1766425"/>
            <a:ext cy="0" cx="324599"/>
          </a:xfrm>
          <a:prstGeom prst="straightConnector1">
            <a:avLst/>
          </a:prstGeom>
          <a:noFill/>
          <a:ln w="19050" cap="flat">
            <a:solidFill>
              <a:srgbClr val="FF0000"/>
            </a:solidFill>
            <a:prstDash val="solid"/>
            <a:round/>
            <a:headEnd w="lg" len="lg" type="none"/>
            <a:tailEnd w="lg" len="lg" type="none"/>
          </a:ln>
        </p:spPr>
      </p:cxnSp>
      <p:cxnSp>
        <p:nvCxnSpPr>
          <p:cNvPr id="129" name="Shape 129"/>
          <p:cNvCxnSpPr/>
          <p:nvPr/>
        </p:nvCxnSpPr>
        <p:spPr>
          <a:xfrm>
            <a:off y="1735852" x="1766425"/>
            <a:ext cy="0" cx="324599"/>
          </a:xfrm>
          <a:prstGeom prst="straightConnector1">
            <a:avLst/>
          </a:prstGeom>
          <a:noFill/>
          <a:ln w="9525" cap="flat">
            <a:solidFill>
              <a:srgbClr val="000000"/>
            </a:solidFill>
            <a:prstDash val="solid"/>
            <a:round/>
            <a:headEnd w="lg" len="lg" type="none"/>
            <a:tailEnd w="lg" len="lg" type="none"/>
          </a:ln>
        </p:spPr>
      </p:cxnSp>
      <p:cxnSp>
        <p:nvCxnSpPr>
          <p:cNvPr id="130" name="Shape 130"/>
          <p:cNvCxnSpPr/>
          <p:nvPr/>
        </p:nvCxnSpPr>
        <p:spPr>
          <a:xfrm>
            <a:off y="1936650" x="1766425"/>
            <a:ext cy="0" cx="324599"/>
          </a:xfrm>
          <a:prstGeom prst="straightConnector1">
            <a:avLst/>
          </a:prstGeom>
          <a:noFill/>
          <a:ln w="9525" cap="flat">
            <a:solidFill>
              <a:srgbClr val="000000"/>
            </a:solidFill>
            <a:prstDash val="solid"/>
            <a:round/>
            <a:headEnd w="lg" len="lg" type="none"/>
            <a:tailEnd w="lg" len="lg" type="none"/>
          </a:ln>
        </p:spPr>
      </p:cxnSp>
      <p:cxnSp>
        <p:nvCxnSpPr>
          <p:cNvPr id="131" name="Shape 131"/>
          <p:cNvCxnSpPr/>
          <p:nvPr/>
        </p:nvCxnSpPr>
        <p:spPr>
          <a:xfrm>
            <a:off y="2149877" x="1766425"/>
            <a:ext cy="0" cx="324599"/>
          </a:xfrm>
          <a:prstGeom prst="straightConnector1">
            <a:avLst/>
          </a:prstGeom>
          <a:noFill/>
          <a:ln w="9525" cap="flat">
            <a:solidFill>
              <a:srgbClr val="000000"/>
            </a:solidFill>
            <a:prstDash val="solid"/>
            <a:round/>
            <a:headEnd w="lg" len="lg" type="none"/>
            <a:tailEnd w="lg" len="lg" type="none"/>
          </a:ln>
        </p:spPr>
      </p:cxnSp>
      <p:cxnSp>
        <p:nvCxnSpPr>
          <p:cNvPr id="132" name="Shape 132"/>
          <p:cNvCxnSpPr/>
          <p:nvPr/>
        </p:nvCxnSpPr>
        <p:spPr>
          <a:xfrm>
            <a:off y="2197021" x="1766425"/>
            <a:ext cy="0" cx="324599"/>
          </a:xfrm>
          <a:prstGeom prst="straightConnector1">
            <a:avLst/>
          </a:prstGeom>
          <a:noFill/>
          <a:ln w="9525" cap="flat">
            <a:solidFill>
              <a:srgbClr val="000000"/>
            </a:solidFill>
            <a:prstDash val="solid"/>
            <a:round/>
            <a:headEnd w="lg" len="lg" type="none"/>
            <a:tailEnd w="lg" len="lg" type="none"/>
          </a:ln>
        </p:spPr>
      </p:cxnSp>
      <p:cxnSp>
        <p:nvCxnSpPr>
          <p:cNvPr id="133" name="Shape 133"/>
          <p:cNvCxnSpPr/>
          <p:nvPr/>
        </p:nvCxnSpPr>
        <p:spPr>
          <a:xfrm>
            <a:off y="1423268" x="3653025"/>
            <a:ext cy="0" cx="324599"/>
          </a:xfrm>
          <a:prstGeom prst="straightConnector1">
            <a:avLst/>
          </a:prstGeom>
          <a:noFill/>
          <a:ln w="9525" cap="flat">
            <a:solidFill>
              <a:srgbClr val="000000"/>
            </a:solidFill>
            <a:prstDash val="solid"/>
            <a:round/>
            <a:headEnd w="lg" len="lg" type="none"/>
            <a:tailEnd w="lg" len="lg" type="none"/>
          </a:ln>
        </p:spPr>
      </p:cxnSp>
      <p:cxnSp>
        <p:nvCxnSpPr>
          <p:cNvPr id="134" name="Shape 134"/>
          <p:cNvCxnSpPr/>
          <p:nvPr/>
        </p:nvCxnSpPr>
        <p:spPr>
          <a:xfrm>
            <a:off y="1775162" x="3653025"/>
            <a:ext cy="0" cx="324599"/>
          </a:xfrm>
          <a:prstGeom prst="straightConnector1">
            <a:avLst/>
          </a:prstGeom>
          <a:noFill/>
          <a:ln w="9525" cap="flat">
            <a:solidFill>
              <a:srgbClr val="000000"/>
            </a:solidFill>
            <a:prstDash val="solid"/>
            <a:round/>
            <a:headEnd w="lg" len="lg" type="none"/>
            <a:tailEnd w="lg" len="lg" type="none"/>
          </a:ln>
        </p:spPr>
      </p:cxnSp>
      <p:cxnSp>
        <p:nvCxnSpPr>
          <p:cNvPr id="135" name="Shape 135"/>
          <p:cNvCxnSpPr/>
          <p:nvPr/>
        </p:nvCxnSpPr>
        <p:spPr>
          <a:xfrm>
            <a:off y="2120027" x="3645075"/>
            <a:ext cy="0" cx="324599"/>
          </a:xfrm>
          <a:prstGeom prst="straightConnector1">
            <a:avLst/>
          </a:prstGeom>
          <a:noFill/>
          <a:ln w="19050" cap="flat">
            <a:solidFill>
              <a:srgbClr val="FF0000"/>
            </a:solidFill>
            <a:prstDash val="solid"/>
            <a:round/>
            <a:headEnd w="lg" len="lg" type="none"/>
            <a:tailEnd w="lg" len="lg" type="none"/>
          </a:ln>
        </p:spPr>
      </p:cxnSp>
      <p:cxnSp>
        <p:nvCxnSpPr>
          <p:cNvPr id="136" name="Shape 136"/>
          <p:cNvCxnSpPr/>
          <p:nvPr/>
        </p:nvCxnSpPr>
        <p:spPr>
          <a:xfrm>
            <a:off y="2352783" x="3653025"/>
            <a:ext cy="0" cx="324599"/>
          </a:xfrm>
          <a:prstGeom prst="straightConnector1">
            <a:avLst/>
          </a:prstGeom>
          <a:noFill/>
          <a:ln w="9525" cap="flat">
            <a:solidFill>
              <a:srgbClr val="000000"/>
            </a:solidFill>
            <a:prstDash val="solid"/>
            <a:round/>
            <a:headEnd w="lg" len="lg" type="none"/>
            <a:tailEnd w="lg" len="lg" type="none"/>
          </a:ln>
        </p:spPr>
      </p:cxnSp>
      <p:cxnSp>
        <p:nvCxnSpPr>
          <p:cNvPr id="137" name="Shape 137"/>
          <p:cNvCxnSpPr/>
          <p:nvPr/>
        </p:nvCxnSpPr>
        <p:spPr>
          <a:xfrm>
            <a:off y="2414673" x="3653025"/>
            <a:ext cy="0" cx="324599"/>
          </a:xfrm>
          <a:prstGeom prst="straightConnector1">
            <a:avLst/>
          </a:prstGeom>
          <a:noFill/>
          <a:ln w="76200" cap="flat">
            <a:solidFill>
              <a:srgbClr val="999999"/>
            </a:solidFill>
            <a:prstDash val="solid"/>
            <a:round/>
            <a:headEnd w="lg" len="lg" type="none"/>
            <a:tailEnd w="lg" len="lg" type="none"/>
          </a:ln>
        </p:spPr>
      </p:cxnSp>
      <p:cxnSp>
        <p:nvCxnSpPr>
          <p:cNvPr id="138" name="Shape 138"/>
          <p:cNvCxnSpPr/>
          <p:nvPr/>
        </p:nvCxnSpPr>
        <p:spPr>
          <a:xfrm>
            <a:off y="3487542" x="5309650"/>
            <a:ext cy="0" cx="324599"/>
          </a:xfrm>
          <a:prstGeom prst="straightConnector1">
            <a:avLst/>
          </a:prstGeom>
          <a:noFill/>
          <a:ln w="9525" cap="flat">
            <a:solidFill>
              <a:srgbClr val="000000"/>
            </a:solidFill>
            <a:prstDash val="solid"/>
            <a:round/>
            <a:headEnd w="lg" len="lg" type="none"/>
            <a:tailEnd w="lg" len="lg" type="none"/>
          </a:ln>
        </p:spPr>
      </p:cxnSp>
      <p:cxnSp>
        <p:nvCxnSpPr>
          <p:cNvPr id="139" name="Shape 139"/>
          <p:cNvCxnSpPr/>
          <p:nvPr/>
        </p:nvCxnSpPr>
        <p:spPr>
          <a:xfrm>
            <a:off y="3507173" x="5309650"/>
            <a:ext cy="0" cx="324599"/>
          </a:xfrm>
          <a:prstGeom prst="straightConnector1">
            <a:avLst/>
          </a:prstGeom>
          <a:noFill/>
          <a:ln w="9525" cap="flat">
            <a:solidFill>
              <a:srgbClr val="000000"/>
            </a:solidFill>
            <a:prstDash val="solid"/>
            <a:round/>
            <a:headEnd w="lg" len="lg" type="none"/>
            <a:tailEnd w="lg" len="lg" type="none"/>
          </a:ln>
        </p:spPr>
      </p:cxnSp>
      <p:cxnSp>
        <p:nvCxnSpPr>
          <p:cNvPr id="140" name="Shape 140"/>
          <p:cNvCxnSpPr/>
          <p:nvPr/>
        </p:nvCxnSpPr>
        <p:spPr>
          <a:xfrm>
            <a:off y="3835426" x="5309650"/>
            <a:ext cy="0" cx="324599"/>
          </a:xfrm>
          <a:prstGeom prst="straightConnector1">
            <a:avLst/>
          </a:prstGeom>
          <a:noFill/>
          <a:ln w="19050" cap="flat">
            <a:solidFill>
              <a:srgbClr val="FF0000"/>
            </a:solidFill>
            <a:prstDash val="solid"/>
            <a:round/>
            <a:headEnd w="lg" len="lg" type="none"/>
            <a:tailEnd w="lg" len="lg" type="none"/>
          </a:ln>
        </p:spPr>
      </p:cxnSp>
      <p:cxnSp>
        <p:nvCxnSpPr>
          <p:cNvPr id="141" name="Shape 141"/>
          <p:cNvCxnSpPr/>
          <p:nvPr/>
        </p:nvCxnSpPr>
        <p:spPr>
          <a:xfrm>
            <a:off y="3884597" x="5309650"/>
            <a:ext cy="0" cx="324599"/>
          </a:xfrm>
          <a:prstGeom prst="straightConnector1">
            <a:avLst/>
          </a:prstGeom>
          <a:noFill/>
          <a:ln w="9525" cap="flat">
            <a:solidFill>
              <a:srgbClr val="000000"/>
            </a:solidFill>
            <a:prstDash val="solid"/>
            <a:round/>
            <a:headEnd w="lg" len="lg" type="none"/>
            <a:tailEnd w="lg" len="lg" type="none"/>
          </a:ln>
        </p:spPr>
      </p:cxnSp>
      <p:cxnSp>
        <p:nvCxnSpPr>
          <p:cNvPr id="142" name="Shape 142"/>
          <p:cNvCxnSpPr/>
          <p:nvPr/>
        </p:nvCxnSpPr>
        <p:spPr>
          <a:xfrm>
            <a:off y="4190199" x="5309650"/>
            <a:ext cy="0" cx="324599"/>
          </a:xfrm>
          <a:prstGeom prst="straightConnector1">
            <a:avLst/>
          </a:prstGeom>
          <a:noFill/>
          <a:ln w="9525" cap="flat">
            <a:solidFill>
              <a:srgbClr val="000000"/>
            </a:solidFill>
            <a:prstDash val="solid"/>
            <a:round/>
            <a:headEnd w="lg" len="lg" type="none"/>
            <a:tailEnd w="lg" len="lg" type="none"/>
          </a:ln>
        </p:spPr>
      </p:cxnSp>
      <p:sp>
        <p:nvSpPr>
          <p:cNvPr id="143" name="Shape 143"/>
          <p:cNvSpPr txBox="1"/>
          <p:nvPr/>
        </p:nvSpPr>
        <p:spPr>
          <a:xfrm>
            <a:off y="3306553" x="5315310"/>
            <a:ext cy="329999" cx="2054699"/>
          </a:xfrm>
          <a:prstGeom prst="rect">
            <a:avLst/>
          </a:prstGeom>
        </p:spPr>
        <p:txBody>
          <a:bodyPr bIns="91425" rIns="91425" lIns="91425" tIns="91425" anchor="t" anchorCtr="0">
            <a:noAutofit/>
          </a:bodyPr>
          <a:lstStyle/>
          <a:p>
            <a:pPr algn="r" rtl="0" lvl="0">
              <a:lnSpc>
                <a:spcPct val="115000"/>
              </a:lnSpc>
              <a:buClr>
                <a:srgbClr val="000000"/>
              </a:buClr>
              <a:buSzPct val="137500"/>
              <a:buFont typeface="Arial"/>
              <a:buNone/>
            </a:pPr>
            <a:r>
              <a:rPr sz="800" lang="en"/>
              <a:t>NIP6;1/NIP3;1/PIP2;7 </a:t>
            </a:r>
            <a:r>
              <a:rPr sz="800" lang="en">
                <a:solidFill>
                  <a:srgbClr val="000000"/>
                </a:solidFill>
              </a:rPr>
              <a:t>32,881,355</a:t>
            </a:r>
          </a:p>
        </p:txBody>
      </p:sp>
      <p:cxnSp>
        <p:nvCxnSpPr>
          <p:cNvPr id="144" name="Shape 144"/>
          <p:cNvCxnSpPr/>
          <p:nvPr/>
        </p:nvCxnSpPr>
        <p:spPr>
          <a:xfrm>
            <a:off y="4049506" x="7566000"/>
            <a:ext cy="0" cx="324599"/>
          </a:xfrm>
          <a:prstGeom prst="straightConnector1">
            <a:avLst/>
          </a:prstGeom>
          <a:noFill/>
          <a:ln w="9525" cap="flat">
            <a:solidFill>
              <a:srgbClr val="000000"/>
            </a:solidFill>
            <a:prstDash val="solid"/>
            <a:round/>
            <a:headEnd w="lg" len="lg" type="none"/>
            <a:tailEnd w="lg" len="lg" type="none"/>
          </a:ln>
        </p:spPr>
      </p:cxnSp>
      <p:cxnSp>
        <p:nvCxnSpPr>
          <p:cNvPr id="145" name="Shape 145"/>
          <p:cNvCxnSpPr/>
          <p:nvPr/>
        </p:nvCxnSpPr>
        <p:spPr>
          <a:xfrm>
            <a:off y="4119737" x="7566000"/>
            <a:ext cy="0" cx="324599"/>
          </a:xfrm>
          <a:prstGeom prst="straightConnector1">
            <a:avLst/>
          </a:prstGeom>
          <a:noFill/>
          <a:ln w="19050" cap="flat">
            <a:solidFill>
              <a:srgbClr val="FF0000"/>
            </a:solidFill>
            <a:prstDash val="solid"/>
            <a:round/>
            <a:headEnd w="lg" len="lg" type="none"/>
            <a:tailEnd w="lg" len="lg" type="none"/>
          </a:ln>
        </p:spPr>
      </p:cxnSp>
      <p:cxnSp>
        <p:nvCxnSpPr>
          <p:cNvPr id="146" name="Shape 146"/>
          <p:cNvCxnSpPr/>
          <p:nvPr/>
        </p:nvCxnSpPr>
        <p:spPr>
          <a:xfrm>
            <a:off y="4260200" x="7566000"/>
            <a:ext cy="0" cx="324599"/>
          </a:xfrm>
          <a:prstGeom prst="straightConnector1">
            <a:avLst/>
          </a:prstGeom>
          <a:noFill/>
          <a:ln w="19050" cap="flat">
            <a:solidFill>
              <a:srgbClr val="666666"/>
            </a:solidFill>
            <a:prstDash val="solid"/>
            <a:round/>
            <a:headEnd w="lg" len="lg" type="none"/>
            <a:tailEnd w="lg" len="lg" type="none"/>
          </a:ln>
        </p:spPr>
      </p:cxnSp>
      <p:cxnSp>
        <p:nvCxnSpPr>
          <p:cNvPr id="147" name="Shape 147"/>
          <p:cNvCxnSpPr/>
          <p:nvPr/>
        </p:nvCxnSpPr>
        <p:spPr>
          <a:xfrm>
            <a:off y="4260200" x="7566000"/>
            <a:ext cy="0" cx="324599"/>
          </a:xfrm>
          <a:prstGeom prst="straightConnector1">
            <a:avLst/>
          </a:prstGeom>
          <a:noFill/>
          <a:ln w="76200" cap="flat">
            <a:solidFill>
              <a:srgbClr val="999999"/>
            </a:solidFill>
            <a:prstDash val="solid"/>
            <a:round/>
            <a:headEnd w="lg" len="lg" type="none"/>
            <a:tailEnd w="lg" len="lg" type="none"/>
          </a:ln>
        </p:spPr>
      </p:cxnSp>
      <p:sp>
        <p:nvSpPr>
          <p:cNvPr id="148" name="Shape 148"/>
          <p:cNvSpPr txBox="1"/>
          <p:nvPr/>
        </p:nvSpPr>
        <p:spPr>
          <a:xfrm>
            <a:off y="37985" x="8051825"/>
            <a:ext cy="247200" cx="1279200"/>
          </a:xfrm>
          <a:prstGeom prst="rect">
            <a:avLst/>
          </a:prstGeom>
        </p:spPr>
        <p:txBody>
          <a:bodyPr bIns="91425" rIns="91425" lIns="91425" tIns="91425" anchor="t" anchorCtr="0">
            <a:noAutofit/>
          </a:bodyPr>
          <a:lstStyle/>
          <a:p>
            <a:pPr rtl="0" lvl="0">
              <a:buNone/>
            </a:pPr>
            <a:r>
              <a:rPr lang="en" i="1"/>
              <a:t>B. Oleracea</a:t>
            </a:r>
          </a:p>
        </p:txBody>
      </p:sp>
      <p:sp>
        <p:nvSpPr>
          <p:cNvPr id="149" name="Shape 149"/>
          <p:cNvSpPr txBox="1"/>
          <p:nvPr/>
        </p:nvSpPr>
        <p:spPr>
          <a:xfrm>
            <a:off y="108000" x="1829250"/>
            <a:ext cy="329999" cx="5089499"/>
          </a:xfrm>
          <a:prstGeom prst="rect">
            <a:avLst/>
          </a:prstGeom>
        </p:spPr>
        <p:txBody>
          <a:bodyPr bIns="91425" rIns="91425" lIns="91425" tIns="91425" anchor="t" anchorCtr="0">
            <a:noAutofit/>
          </a:bodyPr>
          <a:lstStyle/>
          <a:p>
            <a:pPr algn="ctr">
              <a:buNone/>
            </a:pPr>
            <a:r>
              <a:rPr lang="en"/>
              <a:t>BLAST Results within +/- 10 MBPs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p:nvPr/>
        </p:nvSpPr>
        <p:spPr>
          <a:xfrm>
            <a:off y="1108433" x="969375"/>
            <a:ext cy="3750900"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155" name="Shape 155"/>
          <p:cNvSpPr/>
          <p:nvPr/>
        </p:nvSpPr>
        <p:spPr>
          <a:xfrm>
            <a:off y="1108433" x="3921400"/>
            <a:ext cy="3750900"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156" name="Shape 156"/>
          <p:cNvSpPr/>
          <p:nvPr/>
        </p:nvSpPr>
        <p:spPr>
          <a:xfrm>
            <a:off y="1108433" x="6941825"/>
            <a:ext cy="3750900" cx="357900"/>
          </a:xfrm>
          <a:prstGeom prst="rect">
            <a:avLst/>
          </a:prstGeom>
          <a:solidFill>
            <a:srgbClr val="9FC5E8"/>
          </a:solidFill>
          <a:ln w="9525" cap="flat">
            <a:solidFill>
              <a:srgbClr val="000000"/>
            </a:solidFill>
            <a:prstDash val="solid"/>
            <a:round/>
            <a:headEnd w="med" len="med" type="none"/>
            <a:tailEnd w="med" len="med" type="none"/>
          </a:ln>
        </p:spPr>
        <p:txBody>
          <a:bodyPr bIns="91425" rIns="91425" lIns="91425" tIns="91425" anchor="ctr" anchorCtr="0">
            <a:noAutofit/>
          </a:bodyPr>
          <a:lstStyle/>
          <a:p/>
        </p:txBody>
      </p:sp>
      <p:sp>
        <p:nvSpPr>
          <p:cNvPr id="157" name="Shape 157"/>
          <p:cNvSpPr txBox="1"/>
          <p:nvPr/>
        </p:nvSpPr>
        <p:spPr>
          <a:xfrm>
            <a:off y="506250" x="960775"/>
            <a:ext cy="275699" cx="576600"/>
          </a:xfrm>
          <a:prstGeom prst="rect">
            <a:avLst/>
          </a:prstGeom>
        </p:spPr>
        <p:txBody>
          <a:bodyPr bIns="91425" rIns="91425" lIns="91425" tIns="91425" anchor="t" anchorCtr="0">
            <a:noAutofit/>
          </a:bodyPr>
          <a:lstStyle/>
          <a:p>
            <a:pPr rtl="0" lvl="0">
              <a:buNone/>
            </a:pPr>
            <a:r>
              <a:rPr b="1" lang="en"/>
              <a:t>C7</a:t>
            </a:r>
          </a:p>
        </p:txBody>
      </p:sp>
      <p:sp>
        <p:nvSpPr>
          <p:cNvPr id="158" name="Shape 158"/>
          <p:cNvSpPr txBox="1"/>
          <p:nvPr/>
        </p:nvSpPr>
        <p:spPr>
          <a:xfrm>
            <a:off y="506250" x="3908400"/>
            <a:ext cy="275699" cx="500400"/>
          </a:xfrm>
          <a:prstGeom prst="rect">
            <a:avLst/>
          </a:prstGeom>
        </p:spPr>
        <p:txBody>
          <a:bodyPr bIns="91425" rIns="91425" lIns="91425" tIns="91425" anchor="t" anchorCtr="0">
            <a:noAutofit/>
          </a:bodyPr>
          <a:lstStyle/>
          <a:p>
            <a:pPr rtl="0" lvl="0">
              <a:buNone/>
            </a:pPr>
            <a:r>
              <a:rPr b="1" lang="en"/>
              <a:t>C9</a:t>
            </a:r>
          </a:p>
        </p:txBody>
      </p:sp>
      <p:sp>
        <p:nvSpPr>
          <p:cNvPr id="159" name="Shape 159"/>
          <p:cNvSpPr txBox="1"/>
          <p:nvPr/>
        </p:nvSpPr>
        <p:spPr>
          <a:xfrm>
            <a:off y="506250" x="6941825"/>
            <a:ext cy="275699" cx="635699"/>
          </a:xfrm>
          <a:prstGeom prst="rect">
            <a:avLst/>
          </a:prstGeom>
        </p:spPr>
        <p:txBody>
          <a:bodyPr bIns="91425" rIns="91425" lIns="91425" tIns="91425" anchor="t" anchorCtr="0">
            <a:noAutofit/>
          </a:bodyPr>
          <a:lstStyle/>
          <a:p>
            <a:pPr rtl="0" lvl="0">
              <a:buNone/>
            </a:pPr>
            <a:r>
              <a:rPr b="1" lang="en"/>
              <a:t>C10</a:t>
            </a:r>
          </a:p>
        </p:txBody>
      </p:sp>
      <p:sp>
        <p:nvSpPr>
          <p:cNvPr id="160" name="Shape 160"/>
          <p:cNvSpPr txBox="1"/>
          <p:nvPr/>
        </p:nvSpPr>
        <p:spPr>
          <a:xfrm flipH="1">
            <a:off y="907626" x="1036974"/>
            <a:ext cy="189899" cx="500400"/>
          </a:xfrm>
          <a:prstGeom prst="rect">
            <a:avLst/>
          </a:prstGeom>
        </p:spPr>
        <p:txBody>
          <a:bodyPr bIns="91425" rIns="91425" lIns="91425" tIns="91425" anchor="t" anchorCtr="0">
            <a:noAutofit/>
          </a:bodyPr>
          <a:lstStyle/>
          <a:p>
            <a:pPr rtl="0" lvl="0">
              <a:buNone/>
            </a:pPr>
            <a:r>
              <a:rPr sz="900" lang="en"/>
              <a:t>0</a:t>
            </a:r>
          </a:p>
          <a:p>
            <a:r>
              <a:t/>
            </a:r>
          </a:p>
        </p:txBody>
      </p:sp>
      <p:sp>
        <p:nvSpPr>
          <p:cNvPr id="161" name="Shape 161"/>
          <p:cNvSpPr txBox="1"/>
          <p:nvPr/>
        </p:nvSpPr>
        <p:spPr>
          <a:xfrm>
            <a:off y="4859208" x="843550"/>
            <a:ext cy="210600" cx="1048200"/>
          </a:xfrm>
          <a:prstGeom prst="rect">
            <a:avLst/>
          </a:prstGeom>
        </p:spPr>
        <p:txBody>
          <a:bodyPr bIns="91425" rIns="91425" lIns="91425" tIns="91425" anchor="t" anchorCtr="0">
            <a:noAutofit/>
          </a:bodyPr>
          <a:lstStyle/>
          <a:p>
            <a:pPr rtl="0" lvl="0">
              <a:buNone/>
            </a:pPr>
            <a:r>
              <a:rPr sz="900" lang="en"/>
              <a:t>2.2 x 10</a:t>
            </a:r>
            <a:r>
              <a:rPr baseline="30000" sz="900" lang="en"/>
              <a:t>7</a:t>
            </a:r>
          </a:p>
        </p:txBody>
      </p:sp>
      <p:sp>
        <p:nvSpPr>
          <p:cNvPr id="162" name="Shape 162"/>
          <p:cNvSpPr txBox="1"/>
          <p:nvPr/>
        </p:nvSpPr>
        <p:spPr>
          <a:xfrm>
            <a:off y="3559078" x="907340"/>
            <a:ext cy="323700" cx="1355100"/>
          </a:xfrm>
          <a:prstGeom prst="rect">
            <a:avLst/>
          </a:prstGeom>
        </p:spPr>
        <p:txBody>
          <a:bodyPr bIns="91425" rIns="91425" lIns="91425" tIns="91425" anchor="t" anchorCtr="0">
            <a:noAutofit/>
          </a:bodyPr>
          <a:lstStyle/>
          <a:p>
            <a:pPr algn="r" rtl="0" lvl="0">
              <a:lnSpc>
                <a:spcPct val="115000"/>
              </a:lnSpc>
              <a:buNone/>
            </a:pPr>
            <a:r>
              <a:rPr b="1" sz="800" lang="en">
                <a:solidFill>
                  <a:srgbClr val="FF0000"/>
                </a:solidFill>
              </a:rPr>
              <a:t>QTL 14-17 MBP</a:t>
            </a:r>
          </a:p>
          <a:p>
            <a:r>
              <a:t/>
            </a:r>
          </a:p>
          <a:p>
            <a:r>
              <a:t/>
            </a:r>
          </a:p>
        </p:txBody>
      </p:sp>
      <p:sp>
        <p:nvSpPr>
          <p:cNvPr id="163" name="Shape 163"/>
          <p:cNvSpPr txBox="1"/>
          <p:nvPr/>
        </p:nvSpPr>
        <p:spPr>
          <a:xfrm>
            <a:off y="3924896" x="1286589"/>
            <a:ext cy="323700" cx="1484400"/>
          </a:xfrm>
          <a:prstGeom prst="rect">
            <a:avLst/>
          </a:prstGeom>
        </p:spPr>
        <p:txBody>
          <a:bodyPr bIns="91425" rIns="91425" lIns="91425" tIns="91425" anchor="t" anchorCtr="0">
            <a:noAutofit/>
          </a:bodyPr>
          <a:lstStyle/>
          <a:p>
            <a:pPr rtl="0" lvl="0">
              <a:buNone/>
            </a:pPr>
            <a:r>
              <a:rPr sz="800" lang="en">
                <a:solidFill>
                  <a:srgbClr val="0B5394"/>
                </a:solidFill>
              </a:rPr>
              <a:t>NIP6;1 18,652,881</a:t>
            </a:r>
          </a:p>
          <a:p>
            <a:r>
              <a:t/>
            </a:r>
          </a:p>
        </p:txBody>
      </p:sp>
      <p:sp>
        <p:nvSpPr>
          <p:cNvPr id="164" name="Shape 164"/>
          <p:cNvSpPr txBox="1"/>
          <p:nvPr/>
        </p:nvSpPr>
        <p:spPr>
          <a:xfrm>
            <a:off y="4859208" x="3739150"/>
            <a:ext cy="210600" cx="1048200"/>
          </a:xfrm>
          <a:prstGeom prst="rect">
            <a:avLst/>
          </a:prstGeom>
        </p:spPr>
        <p:txBody>
          <a:bodyPr bIns="91425" rIns="91425" lIns="91425" tIns="91425" anchor="t" anchorCtr="0">
            <a:noAutofit/>
          </a:bodyPr>
          <a:lstStyle/>
          <a:p>
            <a:pPr rtl="0" lvl="0">
              <a:buNone/>
            </a:pPr>
            <a:r>
              <a:rPr sz="900" lang="en"/>
              <a:t>4.0 x 10</a:t>
            </a:r>
            <a:r>
              <a:rPr baseline="30000" sz="900" lang="en"/>
              <a:t>7</a:t>
            </a:r>
          </a:p>
        </p:txBody>
      </p:sp>
      <p:sp>
        <p:nvSpPr>
          <p:cNvPr id="165" name="Shape 165"/>
          <p:cNvSpPr txBox="1"/>
          <p:nvPr/>
        </p:nvSpPr>
        <p:spPr>
          <a:xfrm flipH="1">
            <a:off y="904110" x="3932574"/>
            <a:ext cy="189899" cx="500400"/>
          </a:xfrm>
          <a:prstGeom prst="rect">
            <a:avLst/>
          </a:prstGeom>
        </p:spPr>
        <p:txBody>
          <a:bodyPr bIns="91425" rIns="91425" lIns="91425" tIns="91425" anchor="t" anchorCtr="0">
            <a:noAutofit/>
          </a:bodyPr>
          <a:lstStyle/>
          <a:p>
            <a:pPr rtl="0" lvl="0">
              <a:buNone/>
            </a:pPr>
            <a:r>
              <a:rPr sz="900" lang="en"/>
              <a:t>0</a:t>
            </a:r>
          </a:p>
          <a:p>
            <a:r>
              <a:t/>
            </a:r>
          </a:p>
        </p:txBody>
      </p:sp>
      <p:sp>
        <p:nvSpPr>
          <p:cNvPr id="166" name="Shape 166"/>
          <p:cNvSpPr txBox="1"/>
          <p:nvPr/>
        </p:nvSpPr>
        <p:spPr>
          <a:xfrm>
            <a:off y="1216268" x="3720550"/>
            <a:ext cy="323700" cx="1355100"/>
          </a:xfrm>
          <a:prstGeom prst="rect">
            <a:avLst/>
          </a:prstGeom>
        </p:spPr>
        <p:txBody>
          <a:bodyPr bIns="91425" rIns="91425" lIns="91425" tIns="91425" anchor="t" anchorCtr="0">
            <a:noAutofit/>
          </a:bodyPr>
          <a:lstStyle/>
          <a:p>
            <a:pPr algn="r" rtl="0" lvl="0">
              <a:lnSpc>
                <a:spcPct val="115000"/>
              </a:lnSpc>
              <a:buClr>
                <a:srgbClr val="000000"/>
              </a:buClr>
              <a:buSzPct val="137500"/>
              <a:buFont typeface="Arial"/>
              <a:buNone/>
            </a:pPr>
            <a:r>
              <a:rPr b="1" sz="800" lang="en">
                <a:solidFill>
                  <a:srgbClr val="FF0000"/>
                </a:solidFill>
              </a:rPr>
              <a:t>QTL 1-3 MPB</a:t>
            </a:r>
          </a:p>
          <a:p>
            <a:r>
              <a:t/>
            </a:r>
          </a:p>
          <a:p>
            <a:r>
              <a:t/>
            </a:r>
          </a:p>
        </p:txBody>
      </p:sp>
      <p:sp>
        <p:nvSpPr>
          <p:cNvPr id="167" name="Shape 167"/>
          <p:cNvSpPr txBox="1"/>
          <p:nvPr/>
        </p:nvSpPr>
        <p:spPr>
          <a:xfrm>
            <a:off y="3421266" x="1286589"/>
            <a:ext cy="323700" cx="1484400"/>
          </a:xfrm>
          <a:prstGeom prst="rect">
            <a:avLst/>
          </a:prstGeom>
          <a:ln>
            <a:noFill/>
          </a:ln>
        </p:spPr>
        <p:txBody>
          <a:bodyPr bIns="91425" rIns="91425" lIns="91425" tIns="91425" anchor="t" anchorCtr="0">
            <a:noAutofit/>
          </a:bodyPr>
          <a:lstStyle/>
          <a:p>
            <a:pPr rtl="0" lvl="0">
              <a:buNone/>
            </a:pPr>
            <a:r>
              <a:rPr b="1" sz="800" lang="en">
                <a:solidFill>
                  <a:srgbClr val="0B5394"/>
                </a:solidFill>
              </a:rPr>
              <a:t>PIP2;7 15,095,742</a:t>
            </a:r>
          </a:p>
        </p:txBody>
      </p:sp>
      <p:sp>
        <p:nvSpPr>
          <p:cNvPr id="168" name="Shape 168"/>
          <p:cNvSpPr txBox="1"/>
          <p:nvPr/>
        </p:nvSpPr>
        <p:spPr>
          <a:xfrm>
            <a:off y="4152350" x="1281010"/>
            <a:ext cy="323700" cx="1484400"/>
          </a:xfrm>
          <a:prstGeom prst="rect">
            <a:avLst/>
          </a:prstGeom>
        </p:spPr>
        <p:txBody>
          <a:bodyPr bIns="91425" rIns="91425" lIns="91425" tIns="91425" anchor="t" anchorCtr="0">
            <a:noAutofit/>
          </a:bodyPr>
          <a:lstStyle/>
          <a:p>
            <a:pPr rtl="0" lvl="0">
              <a:buNone/>
            </a:pPr>
            <a:r>
              <a:rPr sz="800" lang="en">
                <a:solidFill>
                  <a:srgbClr val="0B5394"/>
                </a:solidFill>
              </a:rPr>
              <a:t>NIP5;1 18,652,947</a:t>
            </a:r>
          </a:p>
          <a:p>
            <a:r>
              <a:t/>
            </a:r>
          </a:p>
        </p:txBody>
      </p:sp>
      <p:sp>
        <p:nvSpPr>
          <p:cNvPr id="169" name="Shape 169"/>
          <p:cNvSpPr txBox="1"/>
          <p:nvPr/>
        </p:nvSpPr>
        <p:spPr>
          <a:xfrm>
            <a:off y="3283454" x="1286589"/>
            <a:ext cy="323700" cx="1774200"/>
          </a:xfrm>
          <a:prstGeom prst="rect">
            <a:avLst/>
          </a:prstGeom>
          <a:ln>
            <a:noFill/>
          </a:ln>
        </p:spPr>
        <p:txBody>
          <a:bodyPr bIns="91425" rIns="91425" lIns="91425" tIns="91425" anchor="t" anchorCtr="0">
            <a:noAutofit/>
          </a:bodyPr>
          <a:lstStyle/>
          <a:p>
            <a:pPr rtl="0" lvl="0">
              <a:buNone/>
            </a:pPr>
            <a:r>
              <a:rPr b="1" sz="800" lang="en">
                <a:solidFill>
                  <a:srgbClr val="0B5394"/>
                </a:solidFill>
              </a:rPr>
              <a:t>NIP3;1/PIP2;3 15,095,562</a:t>
            </a:r>
          </a:p>
          <a:p>
            <a:r>
              <a:t/>
            </a:r>
          </a:p>
        </p:txBody>
      </p:sp>
      <p:sp>
        <p:nvSpPr>
          <p:cNvPr id="170" name="Shape 170"/>
          <p:cNvSpPr txBox="1"/>
          <p:nvPr/>
        </p:nvSpPr>
        <p:spPr>
          <a:xfrm flipH="1">
            <a:off y="907626" x="6980574"/>
            <a:ext cy="189899" cx="500400"/>
          </a:xfrm>
          <a:prstGeom prst="rect">
            <a:avLst/>
          </a:prstGeom>
        </p:spPr>
        <p:txBody>
          <a:bodyPr bIns="91425" rIns="91425" lIns="91425" tIns="91425" anchor="t" anchorCtr="0">
            <a:noAutofit/>
          </a:bodyPr>
          <a:lstStyle/>
          <a:p>
            <a:pPr rtl="0" lvl="0">
              <a:buNone/>
            </a:pPr>
            <a:r>
              <a:rPr sz="900" lang="en"/>
              <a:t>0</a:t>
            </a:r>
          </a:p>
          <a:p>
            <a:r>
              <a:t/>
            </a:r>
          </a:p>
        </p:txBody>
      </p:sp>
      <p:sp>
        <p:nvSpPr>
          <p:cNvPr id="171" name="Shape 171"/>
          <p:cNvSpPr txBox="1"/>
          <p:nvPr/>
        </p:nvSpPr>
        <p:spPr>
          <a:xfrm>
            <a:off y="4859208" x="6787150"/>
            <a:ext cy="210600" cx="1048200"/>
          </a:xfrm>
          <a:prstGeom prst="rect">
            <a:avLst/>
          </a:prstGeom>
        </p:spPr>
        <p:txBody>
          <a:bodyPr bIns="91425" rIns="91425" lIns="91425" tIns="91425" anchor="t" anchorCtr="0">
            <a:noAutofit/>
          </a:bodyPr>
          <a:lstStyle/>
          <a:p>
            <a:pPr rtl="0" lvl="0">
              <a:buNone/>
            </a:pPr>
            <a:r>
              <a:rPr sz="900" lang="en"/>
              <a:t>1.9 x 10</a:t>
            </a:r>
            <a:r>
              <a:rPr baseline="30000" sz="900" lang="en"/>
              <a:t>7</a:t>
            </a:r>
          </a:p>
        </p:txBody>
      </p:sp>
      <p:sp>
        <p:nvSpPr>
          <p:cNvPr id="172" name="Shape 172"/>
          <p:cNvSpPr txBox="1"/>
          <p:nvPr/>
        </p:nvSpPr>
        <p:spPr>
          <a:xfrm>
            <a:off y="2621950" x="7275600"/>
            <a:ext cy="3918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b="1" sz="800" lang="en">
                <a:solidFill>
                  <a:srgbClr val="0B5394"/>
                </a:solidFill>
              </a:rPr>
              <a:t>PIP2;7 9,450,945</a:t>
            </a:r>
          </a:p>
          <a:p>
            <a:r>
              <a:t/>
            </a:r>
          </a:p>
          <a:p>
            <a:r>
              <a:t/>
            </a:r>
          </a:p>
        </p:txBody>
      </p:sp>
      <p:cxnSp>
        <p:nvCxnSpPr>
          <p:cNvPr id="173" name="Shape 173"/>
          <p:cNvCxnSpPr/>
          <p:nvPr/>
        </p:nvCxnSpPr>
        <p:spPr>
          <a:xfrm>
            <a:off y="3448598" x="1012800"/>
            <a:ext cy="2099" cx="271200"/>
          </a:xfrm>
          <a:prstGeom prst="straightConnector1">
            <a:avLst/>
          </a:prstGeom>
          <a:noFill/>
          <a:ln w="228600" cap="flat">
            <a:solidFill>
              <a:srgbClr val="FF0000"/>
            </a:solidFill>
            <a:prstDash val="solid"/>
            <a:round/>
            <a:headEnd w="lg" len="lg" type="none"/>
            <a:tailEnd w="lg" len="lg" type="none"/>
          </a:ln>
        </p:spPr>
      </p:cxnSp>
      <p:cxnSp>
        <p:nvCxnSpPr>
          <p:cNvPr id="174" name="Shape 174"/>
          <p:cNvCxnSpPr/>
          <p:nvPr/>
        </p:nvCxnSpPr>
        <p:spPr>
          <a:xfrm>
            <a:off y="3655317" x="1012800"/>
            <a:ext cy="2099" cx="271200"/>
          </a:xfrm>
          <a:prstGeom prst="straightConnector1">
            <a:avLst/>
          </a:prstGeom>
          <a:noFill/>
          <a:ln w="228600" cap="flat">
            <a:solidFill>
              <a:srgbClr val="FF0000"/>
            </a:solidFill>
            <a:prstDash val="solid"/>
            <a:round/>
            <a:headEnd w="lg" len="lg" type="none"/>
            <a:tailEnd w="lg" len="lg" type="none"/>
          </a:ln>
        </p:spPr>
      </p:cxnSp>
      <p:cxnSp>
        <p:nvCxnSpPr>
          <p:cNvPr id="175" name="Shape 175"/>
          <p:cNvCxnSpPr/>
          <p:nvPr/>
        </p:nvCxnSpPr>
        <p:spPr>
          <a:xfrm>
            <a:off y="3862035" x="1012800"/>
            <a:ext cy="2099" cx="271200"/>
          </a:xfrm>
          <a:prstGeom prst="straightConnector1">
            <a:avLst/>
          </a:prstGeom>
          <a:noFill/>
          <a:ln w="228600" cap="flat">
            <a:solidFill>
              <a:srgbClr val="FF0000"/>
            </a:solidFill>
            <a:prstDash val="solid"/>
            <a:round/>
            <a:headEnd w="lg" len="lg" type="none"/>
            <a:tailEnd w="lg" len="lg" type="none"/>
          </a:ln>
        </p:spPr>
      </p:cxnSp>
      <p:cxnSp>
        <p:nvCxnSpPr>
          <p:cNvPr id="176" name="Shape 176"/>
          <p:cNvCxnSpPr/>
          <p:nvPr/>
        </p:nvCxnSpPr>
        <p:spPr>
          <a:xfrm>
            <a:off y="3517504" x="1012800"/>
            <a:ext cy="2099" cx="271200"/>
          </a:xfrm>
          <a:prstGeom prst="straightConnector1">
            <a:avLst/>
          </a:prstGeom>
          <a:noFill/>
          <a:ln w="38100" cap="flat">
            <a:solidFill>
              <a:srgbClr val="999999"/>
            </a:solidFill>
            <a:prstDash val="solid"/>
            <a:round/>
            <a:headEnd w="lg" len="lg" type="none"/>
            <a:tailEnd w="lg" len="lg" type="none"/>
          </a:ln>
        </p:spPr>
      </p:cxnSp>
      <p:cxnSp>
        <p:nvCxnSpPr>
          <p:cNvPr id="177" name="Shape 177"/>
          <p:cNvCxnSpPr/>
          <p:nvPr/>
        </p:nvCxnSpPr>
        <p:spPr>
          <a:xfrm>
            <a:off y="4068754" x="1012800"/>
            <a:ext cy="2099" cx="271200"/>
          </a:xfrm>
          <a:prstGeom prst="straightConnector1">
            <a:avLst/>
          </a:prstGeom>
          <a:noFill/>
          <a:ln w="76200" cap="flat">
            <a:solidFill>
              <a:srgbClr val="999999"/>
            </a:solidFill>
            <a:prstDash val="solid"/>
            <a:round/>
            <a:headEnd w="lg" len="lg" type="none"/>
            <a:tailEnd w="lg" len="lg" type="none"/>
          </a:ln>
        </p:spPr>
      </p:cxnSp>
      <p:sp>
        <p:nvSpPr>
          <p:cNvPr id="178" name="Shape 178"/>
          <p:cNvSpPr txBox="1"/>
          <p:nvPr/>
        </p:nvSpPr>
        <p:spPr>
          <a:xfrm>
            <a:off y="4036235" x="1279340"/>
            <a:ext cy="3237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solidFill>
                  <a:srgbClr val="0B5394"/>
                </a:solidFill>
              </a:rPr>
              <a:t>NIP2;1 18,652,872</a:t>
            </a:r>
          </a:p>
          <a:p>
            <a:r>
              <a:t/>
            </a:r>
          </a:p>
          <a:p>
            <a:r>
              <a:t/>
            </a:r>
          </a:p>
        </p:txBody>
      </p:sp>
      <p:cxnSp>
        <p:nvCxnSpPr>
          <p:cNvPr id="179" name="Shape 179"/>
          <p:cNvCxnSpPr/>
          <p:nvPr/>
        </p:nvCxnSpPr>
        <p:spPr>
          <a:xfrm>
            <a:off y="1381412" x="3964750"/>
            <a:ext cy="2099" cx="271200"/>
          </a:xfrm>
          <a:prstGeom prst="straightConnector1">
            <a:avLst/>
          </a:prstGeom>
          <a:noFill/>
          <a:ln w="228600" cap="flat">
            <a:solidFill>
              <a:srgbClr val="FF0000"/>
            </a:solidFill>
            <a:prstDash val="solid"/>
            <a:round/>
            <a:headEnd w="lg" len="lg" type="none"/>
            <a:tailEnd w="lg" len="lg" type="none"/>
          </a:ln>
        </p:spPr>
      </p:cxnSp>
      <p:sp>
        <p:nvSpPr>
          <p:cNvPr id="180" name="Shape 180"/>
          <p:cNvSpPr txBox="1"/>
          <p:nvPr/>
        </p:nvSpPr>
        <p:spPr>
          <a:xfrm>
            <a:off y="968201" x="4227600"/>
            <a:ext cy="3918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b="1" sz="800" lang="en">
                <a:solidFill>
                  <a:srgbClr val="0B5394"/>
                </a:solidFill>
              </a:rPr>
              <a:t>NIP6;1 517,293</a:t>
            </a:r>
          </a:p>
          <a:p>
            <a:r>
              <a:t/>
            </a:r>
          </a:p>
          <a:p>
            <a:r>
              <a:t/>
            </a:r>
          </a:p>
        </p:txBody>
      </p:sp>
      <p:cxnSp>
        <p:nvCxnSpPr>
          <p:cNvPr id="181" name="Shape 181"/>
          <p:cNvCxnSpPr/>
          <p:nvPr/>
        </p:nvCxnSpPr>
        <p:spPr>
          <a:xfrm>
            <a:off y="1203936" x="3964750"/>
            <a:ext cy="2099" cx="271200"/>
          </a:xfrm>
          <a:prstGeom prst="straightConnector1">
            <a:avLst/>
          </a:prstGeom>
          <a:noFill/>
          <a:ln w="38100" cap="flat">
            <a:solidFill>
              <a:srgbClr val="999999"/>
            </a:solidFill>
            <a:prstDash val="solid"/>
            <a:round/>
            <a:headEnd w="lg" len="lg" type="none"/>
            <a:tailEnd w="lg" len="lg" type="none"/>
          </a:ln>
        </p:spPr>
      </p:cxnSp>
      <p:sp>
        <p:nvSpPr>
          <p:cNvPr id="182" name="Shape 182"/>
          <p:cNvSpPr txBox="1"/>
          <p:nvPr/>
        </p:nvSpPr>
        <p:spPr>
          <a:xfrm>
            <a:off y="1063440" x="4227600"/>
            <a:ext cy="391800" cx="1964700"/>
          </a:xfrm>
          <a:prstGeom prst="rect">
            <a:avLst/>
          </a:prstGeom>
          <a:ln>
            <a:noFill/>
          </a:ln>
        </p:spPr>
        <p:txBody>
          <a:bodyPr bIns="91425" rIns="91425" lIns="91425" tIns="91425" anchor="t" anchorCtr="0">
            <a:noAutofit/>
          </a:bodyPr>
          <a:lstStyle/>
          <a:p>
            <a:pPr algn="l" rtl="0" lvl="0">
              <a:lnSpc>
                <a:spcPct val="115000"/>
              </a:lnSpc>
              <a:buClr>
                <a:srgbClr val="000000"/>
              </a:buClr>
              <a:buSzPct val="137500"/>
              <a:buFont typeface="Arial"/>
              <a:buNone/>
            </a:pPr>
            <a:r>
              <a:rPr b="1" sz="800" lang="en">
                <a:solidFill>
                  <a:srgbClr val="0B5394"/>
                </a:solidFill>
              </a:rPr>
              <a:t>NIP3;1 517,308</a:t>
            </a:r>
          </a:p>
        </p:txBody>
      </p:sp>
      <p:sp>
        <p:nvSpPr>
          <p:cNvPr id="183" name="Shape 183"/>
          <p:cNvSpPr txBox="1"/>
          <p:nvPr/>
        </p:nvSpPr>
        <p:spPr>
          <a:xfrm>
            <a:off y="869180" x="4227600"/>
            <a:ext cy="323700" cx="1964700"/>
          </a:xfrm>
          <a:prstGeom prst="rect">
            <a:avLst/>
          </a:prstGeom>
          <a:ln>
            <a:noFill/>
          </a:ln>
        </p:spPr>
        <p:txBody>
          <a:bodyPr bIns="91425" rIns="91425" lIns="91425" tIns="91425" anchor="t" anchorCtr="0">
            <a:noAutofit/>
          </a:bodyPr>
          <a:lstStyle/>
          <a:p>
            <a:pPr algn="l" rtl="0" lvl="0">
              <a:lnSpc>
                <a:spcPct val="115000"/>
              </a:lnSpc>
              <a:buClr>
                <a:srgbClr val="000000"/>
              </a:buClr>
              <a:buSzPct val="137500"/>
              <a:buFont typeface="Arial"/>
              <a:buNone/>
            </a:pPr>
            <a:r>
              <a:rPr b="1" sz="800" lang="en">
                <a:solidFill>
                  <a:srgbClr val="0B5394"/>
                </a:solidFill>
              </a:rPr>
              <a:t>NIP2;1 517,194</a:t>
            </a:r>
          </a:p>
        </p:txBody>
      </p:sp>
      <p:sp>
        <p:nvSpPr>
          <p:cNvPr id="184" name="Shape 184"/>
          <p:cNvSpPr txBox="1"/>
          <p:nvPr/>
        </p:nvSpPr>
        <p:spPr>
          <a:xfrm>
            <a:off y="750747" x="4239369"/>
            <a:ext cy="391800" cx="1964700"/>
          </a:xfrm>
          <a:prstGeom prst="rect">
            <a:avLst/>
          </a:prstGeom>
          <a:ln>
            <a:noFill/>
          </a:ln>
        </p:spPr>
        <p:txBody>
          <a:bodyPr bIns="91425" rIns="91425" lIns="91425" tIns="91425" anchor="t" anchorCtr="0">
            <a:noAutofit/>
          </a:bodyPr>
          <a:lstStyle/>
          <a:p>
            <a:pPr algn="l" rtl="0" lvl="0">
              <a:lnSpc>
                <a:spcPct val="115000"/>
              </a:lnSpc>
              <a:buClr>
                <a:srgbClr val="000000"/>
              </a:buClr>
              <a:buSzPct val="137500"/>
              <a:buFont typeface="Arial"/>
              <a:buNone/>
            </a:pPr>
            <a:r>
              <a:rPr sz="800" lang="en">
                <a:solidFill>
                  <a:srgbClr val="0B5394"/>
                </a:solidFill>
              </a:rPr>
              <a:t>PIP2;7 150,641</a:t>
            </a:r>
          </a:p>
        </p:txBody>
      </p:sp>
      <p:cxnSp>
        <p:nvCxnSpPr>
          <p:cNvPr id="185" name="Shape 185"/>
          <p:cNvCxnSpPr/>
          <p:nvPr/>
        </p:nvCxnSpPr>
        <p:spPr>
          <a:xfrm>
            <a:off y="1134871" x="3964750"/>
            <a:ext cy="2099" cx="271200"/>
          </a:xfrm>
          <a:prstGeom prst="straightConnector1">
            <a:avLst/>
          </a:prstGeom>
          <a:noFill/>
          <a:ln w="9525" cap="flat">
            <a:solidFill>
              <a:srgbClr val="000000"/>
            </a:solidFill>
            <a:prstDash val="solid"/>
            <a:round/>
            <a:headEnd w="lg" len="lg" type="none"/>
            <a:tailEnd w="lg" len="lg" type="none"/>
          </a:ln>
        </p:spPr>
      </p:cxnSp>
      <p:cxnSp>
        <p:nvCxnSpPr>
          <p:cNvPr id="186" name="Shape 186"/>
          <p:cNvCxnSpPr/>
          <p:nvPr/>
        </p:nvCxnSpPr>
        <p:spPr>
          <a:xfrm>
            <a:off y="2268263" x="6983100"/>
            <a:ext cy="2099" cx="271200"/>
          </a:xfrm>
          <a:prstGeom prst="straightConnector1">
            <a:avLst/>
          </a:prstGeom>
          <a:noFill/>
          <a:ln w="228600" cap="flat">
            <a:solidFill>
              <a:srgbClr val="FF0000"/>
            </a:solidFill>
            <a:prstDash val="solid"/>
            <a:round/>
            <a:headEnd w="lg" len="lg" type="none"/>
            <a:tailEnd w="lg" len="lg" type="none"/>
          </a:ln>
        </p:spPr>
      </p:cxnSp>
      <p:sp>
        <p:nvSpPr>
          <p:cNvPr id="187" name="Shape 187"/>
          <p:cNvSpPr txBox="1"/>
          <p:nvPr/>
        </p:nvSpPr>
        <p:spPr>
          <a:xfrm>
            <a:off y="2314246" x="7067250"/>
            <a:ext cy="323700" cx="1104899"/>
          </a:xfrm>
          <a:prstGeom prst="rect">
            <a:avLst/>
          </a:prstGeom>
        </p:spPr>
        <p:txBody>
          <a:bodyPr bIns="91425" rIns="91425" lIns="91425" tIns="91425" anchor="t" anchorCtr="0">
            <a:noAutofit/>
          </a:bodyPr>
          <a:lstStyle/>
          <a:p>
            <a:pPr algn="r" rtl="0" lvl="0">
              <a:lnSpc>
                <a:spcPct val="115000"/>
              </a:lnSpc>
              <a:buNone/>
            </a:pPr>
            <a:r>
              <a:rPr b="1" sz="800" lang="en">
                <a:solidFill>
                  <a:srgbClr val="FF0000"/>
                </a:solidFill>
              </a:rPr>
              <a:t>QTL 7-10 MBP</a:t>
            </a:r>
          </a:p>
          <a:p>
            <a:r>
              <a:t/>
            </a:r>
          </a:p>
          <a:p>
            <a:r>
              <a:t/>
            </a:r>
          </a:p>
        </p:txBody>
      </p:sp>
      <p:cxnSp>
        <p:nvCxnSpPr>
          <p:cNvPr id="188" name="Shape 188"/>
          <p:cNvCxnSpPr/>
          <p:nvPr/>
        </p:nvCxnSpPr>
        <p:spPr>
          <a:xfrm>
            <a:off y="2474982" x="6983100"/>
            <a:ext cy="2099" cx="271200"/>
          </a:xfrm>
          <a:prstGeom prst="straightConnector1">
            <a:avLst/>
          </a:prstGeom>
          <a:noFill/>
          <a:ln w="228600" cap="flat">
            <a:solidFill>
              <a:srgbClr val="FF0000"/>
            </a:solidFill>
            <a:prstDash val="solid"/>
            <a:round/>
            <a:headEnd w="lg" len="lg" type="none"/>
            <a:tailEnd w="lg" len="lg" type="none"/>
          </a:ln>
        </p:spPr>
      </p:cxnSp>
      <p:cxnSp>
        <p:nvCxnSpPr>
          <p:cNvPr id="189" name="Shape 189"/>
          <p:cNvCxnSpPr/>
          <p:nvPr/>
        </p:nvCxnSpPr>
        <p:spPr>
          <a:xfrm>
            <a:off y="2681700" x="6983100"/>
            <a:ext cy="2099" cx="271200"/>
          </a:xfrm>
          <a:prstGeom prst="straightConnector1">
            <a:avLst/>
          </a:prstGeom>
          <a:noFill/>
          <a:ln w="228600" cap="flat">
            <a:solidFill>
              <a:srgbClr val="FF0000"/>
            </a:solidFill>
            <a:prstDash val="solid"/>
            <a:round/>
            <a:headEnd w="lg" len="lg" type="none"/>
            <a:tailEnd w="lg" len="lg" type="none"/>
          </a:ln>
        </p:spPr>
      </p:cxnSp>
      <p:sp>
        <p:nvSpPr>
          <p:cNvPr id="190" name="Shape 190"/>
          <p:cNvSpPr txBox="1"/>
          <p:nvPr/>
        </p:nvSpPr>
        <p:spPr>
          <a:xfrm>
            <a:off y="2470731" x="7284050"/>
            <a:ext cy="3918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b="1" sz="800" lang="en">
                <a:solidFill>
                  <a:srgbClr val="0B5394"/>
                </a:solidFill>
              </a:rPr>
              <a:t>NIP3;1 9,450,903</a:t>
            </a:r>
          </a:p>
          <a:p>
            <a:r>
              <a:t/>
            </a:r>
          </a:p>
          <a:p>
            <a:r>
              <a:t/>
            </a:r>
          </a:p>
        </p:txBody>
      </p:sp>
      <p:cxnSp>
        <p:nvCxnSpPr>
          <p:cNvPr id="191" name="Shape 191"/>
          <p:cNvCxnSpPr/>
          <p:nvPr/>
        </p:nvCxnSpPr>
        <p:spPr>
          <a:xfrm>
            <a:off y="2644433" x="6983100"/>
            <a:ext cy="2099" cx="271200"/>
          </a:xfrm>
          <a:prstGeom prst="straightConnector1">
            <a:avLst/>
          </a:prstGeom>
          <a:noFill/>
          <a:ln w="38100" cap="flat">
            <a:solidFill>
              <a:srgbClr val="999999"/>
            </a:solidFill>
            <a:prstDash val="solid"/>
            <a:round/>
            <a:headEnd w="lg" len="lg" type="none"/>
            <a:tailEnd w="lg" len="lg" type="none"/>
          </a:ln>
        </p:spPr>
      </p:cxnSp>
      <p:sp>
        <p:nvSpPr>
          <p:cNvPr id="192" name="Shape 192"/>
          <p:cNvSpPr txBox="1"/>
          <p:nvPr/>
        </p:nvSpPr>
        <p:spPr>
          <a:xfrm>
            <a:off y="1521485" x="7253950"/>
            <a:ext cy="391800" cx="1964700"/>
          </a:xfrm>
          <a:prstGeom prst="rect">
            <a:avLst/>
          </a:prstGeom>
        </p:spPr>
        <p:txBody>
          <a:bodyPr bIns="91425" rIns="91425" lIns="91425" tIns="91425" anchor="t" anchorCtr="0">
            <a:noAutofit/>
          </a:bodyPr>
          <a:lstStyle/>
          <a:p>
            <a:pPr algn="l" rtl="0" lvl="0">
              <a:lnSpc>
                <a:spcPct val="115000"/>
              </a:lnSpc>
              <a:buClr>
                <a:srgbClr val="000000"/>
              </a:buClr>
              <a:buSzPct val="137500"/>
              <a:buFont typeface="Arial"/>
              <a:buNone/>
            </a:pPr>
            <a:r>
              <a:rPr sz="800" lang="en"/>
              <a:t>NIP2;1 3,346,827</a:t>
            </a:r>
          </a:p>
          <a:p>
            <a:r>
              <a:t/>
            </a:r>
          </a:p>
          <a:p>
            <a:r>
              <a:t/>
            </a:r>
          </a:p>
        </p:txBody>
      </p:sp>
      <p:cxnSp>
        <p:nvCxnSpPr>
          <p:cNvPr id="193" name="Shape 193"/>
          <p:cNvCxnSpPr/>
          <p:nvPr/>
        </p:nvCxnSpPr>
        <p:spPr>
          <a:xfrm>
            <a:off y="1679746" x="6983100"/>
            <a:ext cy="2099" cx="271200"/>
          </a:xfrm>
          <a:prstGeom prst="straightConnector1">
            <a:avLst/>
          </a:prstGeom>
          <a:noFill/>
          <a:ln w="9525" cap="flat">
            <a:solidFill>
              <a:srgbClr val="000000"/>
            </a:solidFill>
            <a:prstDash val="solid"/>
            <a:round/>
            <a:headEnd w="lg" len="lg" type="none"/>
            <a:tailEnd w="lg" len="lg" type="none"/>
          </a:ln>
        </p:spPr>
      </p:cxnSp>
      <p:sp>
        <p:nvSpPr>
          <p:cNvPr id="194" name="Shape 194"/>
          <p:cNvSpPr txBox="1"/>
          <p:nvPr/>
        </p:nvSpPr>
        <p:spPr>
          <a:xfrm>
            <a:off y="62983" x="8252050"/>
            <a:ext cy="242399" cx="966600"/>
          </a:xfrm>
          <a:prstGeom prst="rect">
            <a:avLst/>
          </a:prstGeom>
        </p:spPr>
        <p:txBody>
          <a:bodyPr bIns="91425" rIns="91425" lIns="91425" tIns="91425" anchor="t" anchorCtr="0">
            <a:noAutofit/>
          </a:bodyPr>
          <a:lstStyle/>
          <a:p>
            <a:pPr rtl="0" lvl="0">
              <a:buNone/>
            </a:pPr>
            <a:r>
              <a:rPr lang="en" i="1"/>
              <a:t>B. rapa</a:t>
            </a:r>
          </a:p>
        </p:txBody>
      </p:sp>
      <p:sp>
        <p:nvSpPr>
          <p:cNvPr id="195" name="Shape 195"/>
          <p:cNvSpPr txBox="1"/>
          <p:nvPr/>
        </p:nvSpPr>
        <p:spPr>
          <a:xfrm>
            <a:off y="108000" x="1829250"/>
            <a:ext cy="329999" cx="5089499"/>
          </a:xfrm>
          <a:prstGeom prst="rect">
            <a:avLst/>
          </a:prstGeom>
        </p:spPr>
        <p:txBody>
          <a:bodyPr bIns="91425" rIns="91425" lIns="91425" tIns="91425" anchor="t" anchorCtr="0">
            <a:noAutofit/>
          </a:bodyPr>
          <a:lstStyle/>
          <a:p>
            <a:pPr algn="ctr" rtl="0" lvl="0">
              <a:buNone/>
            </a:pPr>
            <a:r>
              <a:rPr lang="en"/>
              <a:t>BLAST Results within +/- 10 MBPs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