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5" r:id="rId20"/>
    <p:sldId id="266" r:id="rId21"/>
    <p:sldId id="267" r:id="rId22"/>
    <p:sldId id="268" r:id="rId23"/>
    <p:sldId id="269" r:id="rId24"/>
    <p:sldId id="270" r:id="rId25"/>
    <p:sldId id="282" r:id="rId26"/>
    <p:sldId id="288" r:id="rId27"/>
    <p:sldId id="284" r:id="rId28"/>
    <p:sldId id="285" r:id="rId29"/>
    <p:sldId id="286" r:id="rId30"/>
    <p:sldId id="283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1" d="100"/>
          <a:sy n="111" d="100"/>
        </p:scale>
        <p:origin x="-125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F14A-4CB4-7540-B0DF-1702B9C25BF4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661E4-1EF8-3C46-87A4-016100E40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6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3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4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3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9F4A-F565-7242-9603-2B0F181F00BC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5512A-32D8-7245-AAE1-49146472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4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Golden Gate Assembly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902" y="3905031"/>
            <a:ext cx="7200364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 Corinne Andresen and Annie </a:t>
            </a:r>
            <a:r>
              <a:rPr lang="en-US" dirty="0" err="1" smtClean="0">
                <a:solidFill>
                  <a:schemeClr val="tx1"/>
                </a:solidFill>
              </a:rPr>
              <a:t>Wacker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3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902552" y="3983579"/>
            <a:ext cx="5693768" cy="210235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Cleaned PCR Product Method</a:t>
            </a:r>
            <a:endParaRPr lang="en-US" dirty="0"/>
          </a:p>
        </p:txBody>
      </p:sp>
      <p:sp>
        <p:nvSpPr>
          <p:cNvPr id="28" name="Process 27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ctagon 28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Process 35"/>
          <p:cNvSpPr/>
          <p:nvPr/>
        </p:nvSpPr>
        <p:spPr>
          <a:xfrm>
            <a:off x="3433119" y="5037444"/>
            <a:ext cx="2426300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nt Arrow 36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469608" y="4810325"/>
            <a:ext cx="137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</a:t>
            </a:r>
          </a:p>
          <a:p>
            <a:r>
              <a:rPr lang="en-US" dirty="0" smtClean="0"/>
              <a:t>PCR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4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Cleaned PCR Product Method</a:t>
            </a:r>
            <a:endParaRPr lang="en-US" dirty="0"/>
          </a:p>
        </p:txBody>
      </p:sp>
      <p:sp>
        <p:nvSpPr>
          <p:cNvPr id="28" name="Process 27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ctagon 28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Process 35"/>
          <p:cNvSpPr/>
          <p:nvPr/>
        </p:nvSpPr>
        <p:spPr>
          <a:xfrm>
            <a:off x="3433119" y="5037444"/>
            <a:ext cx="2426300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nt Arrow 36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469607" y="4810325"/>
            <a:ext cx="146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</a:t>
            </a:r>
          </a:p>
          <a:p>
            <a:r>
              <a:rPr lang="en-US" dirty="0" smtClean="0"/>
              <a:t>PCR products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6323556" y="4093928"/>
            <a:ext cx="2755247" cy="2377938"/>
          </a:xfrm>
        </p:spPr>
        <p:txBody>
          <a:bodyPr/>
          <a:lstStyle/>
          <a:p>
            <a:pPr lvl="1"/>
            <a:r>
              <a:rPr lang="en-US" dirty="0" smtClean="0"/>
              <a:t>primers</a:t>
            </a:r>
          </a:p>
          <a:p>
            <a:pPr lvl="1"/>
            <a:r>
              <a:rPr lang="en-US" dirty="0" err="1" smtClean="0"/>
              <a:t>dNTPs</a:t>
            </a:r>
            <a:endParaRPr lang="en-US" dirty="0" smtClean="0"/>
          </a:p>
          <a:p>
            <a:pPr lvl="1"/>
            <a:r>
              <a:rPr lang="en-US" dirty="0" smtClean="0"/>
              <a:t>buffer</a:t>
            </a:r>
          </a:p>
          <a:p>
            <a:pPr lvl="1"/>
            <a:r>
              <a:rPr lang="en-US" dirty="0" smtClean="0"/>
              <a:t>polymerase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74274" y="3211901"/>
            <a:ext cx="272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Bsa</a:t>
            </a:r>
            <a:r>
              <a:rPr lang="en-US" sz="2800" dirty="0" smtClean="0"/>
              <a:t> I and ligase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063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3413641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21137" y="3228975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6" name="Bent Arrow 5"/>
          <p:cNvSpPr/>
          <p:nvPr/>
        </p:nvSpPr>
        <p:spPr>
          <a:xfrm>
            <a:off x="4146417" y="290939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409" y="3001973"/>
            <a:ext cx="18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recombinant plasmid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Cleaned PCR Product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7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505200" y="6096000"/>
            <a:ext cx="2429278" cy="237775"/>
            <a:chOff x="3440603" y="3424561"/>
            <a:chExt cx="2429278" cy="237775"/>
          </a:xfrm>
        </p:grpSpPr>
        <p:sp>
          <p:nvSpPr>
            <p:cNvPr id="46" name="Process 45"/>
            <p:cNvSpPr/>
            <p:nvPr/>
          </p:nvSpPr>
          <p:spPr>
            <a:xfrm>
              <a:off x="3440603" y="3424561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Process 46"/>
            <p:cNvSpPr/>
            <p:nvPr/>
          </p:nvSpPr>
          <p:spPr>
            <a:xfrm>
              <a:off x="3443581" y="3566289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Simple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23" name="Process 22"/>
          <p:cNvSpPr/>
          <p:nvPr/>
        </p:nvSpPr>
        <p:spPr>
          <a:xfrm>
            <a:off x="3116487" y="1379989"/>
            <a:ext cx="3586092" cy="100584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rocess 23"/>
          <p:cNvSpPr/>
          <p:nvPr/>
        </p:nvSpPr>
        <p:spPr>
          <a:xfrm>
            <a:off x="2668221" y="1725166"/>
            <a:ext cx="3586092" cy="10058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553926" y="3989326"/>
            <a:ext cx="294163" cy="66360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4535981" y="2305122"/>
            <a:ext cx="294163" cy="66360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Bent Arrow 37"/>
          <p:cNvSpPr/>
          <p:nvPr/>
        </p:nvSpPr>
        <p:spPr>
          <a:xfrm>
            <a:off x="4194446" y="5590103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431" y="556373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639455" y="5367263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01501" y="5351959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66903" y="5566761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3440603" y="3424561"/>
            <a:ext cx="2429278" cy="237775"/>
            <a:chOff x="3440603" y="3424561"/>
            <a:chExt cx="2429278" cy="237775"/>
          </a:xfrm>
        </p:grpSpPr>
        <p:sp>
          <p:nvSpPr>
            <p:cNvPr id="31" name="Process 30"/>
            <p:cNvSpPr/>
            <p:nvPr/>
          </p:nvSpPr>
          <p:spPr>
            <a:xfrm>
              <a:off x="3440603" y="3424561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rocess 42"/>
            <p:cNvSpPr/>
            <p:nvPr/>
          </p:nvSpPr>
          <p:spPr>
            <a:xfrm>
              <a:off x="3443581" y="3566289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41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29000" y="5105400"/>
            <a:ext cx="2429278" cy="237775"/>
            <a:chOff x="3440603" y="3424561"/>
            <a:chExt cx="2429278" cy="237775"/>
          </a:xfrm>
        </p:grpSpPr>
        <p:sp>
          <p:nvSpPr>
            <p:cNvPr id="23" name="Process 22"/>
            <p:cNvSpPr/>
            <p:nvPr/>
          </p:nvSpPr>
          <p:spPr>
            <a:xfrm>
              <a:off x="3440603" y="3424561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rocess 25"/>
            <p:cNvSpPr/>
            <p:nvPr/>
          </p:nvSpPr>
          <p:spPr>
            <a:xfrm>
              <a:off x="3443581" y="3566289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ent Arrow 13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9608" y="4810325"/>
            <a:ext cx="137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insert: annealed </a:t>
            </a:r>
            <a:r>
              <a:rPr lang="en-US" dirty="0" err="1" smtClean="0"/>
              <a:t>oligos</a:t>
            </a:r>
            <a:endParaRPr lang="en-US" dirty="0"/>
          </a:p>
        </p:txBody>
      </p:sp>
      <p:sp>
        <p:nvSpPr>
          <p:cNvPr id="21" name="Octagon 20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Simple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74274" y="3211901"/>
            <a:ext cx="272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Bsa</a:t>
            </a:r>
            <a:r>
              <a:rPr lang="en-US" sz="2800" dirty="0" smtClean="0"/>
              <a:t> I and ligase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88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3413641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92709" y="3346616"/>
            <a:ext cx="2429278" cy="237775"/>
            <a:chOff x="3440603" y="3424561"/>
            <a:chExt cx="2429278" cy="237775"/>
          </a:xfrm>
        </p:grpSpPr>
        <p:sp>
          <p:nvSpPr>
            <p:cNvPr id="9" name="Process 8"/>
            <p:cNvSpPr/>
            <p:nvPr/>
          </p:nvSpPr>
          <p:spPr>
            <a:xfrm>
              <a:off x="3440603" y="3424561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rocess 10"/>
            <p:cNvSpPr/>
            <p:nvPr/>
          </p:nvSpPr>
          <p:spPr>
            <a:xfrm>
              <a:off x="3443581" y="3566289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6521137" y="3228975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6" name="Bent Arrow 5"/>
          <p:cNvSpPr/>
          <p:nvPr/>
        </p:nvSpPr>
        <p:spPr>
          <a:xfrm>
            <a:off x="4146417" y="290939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409" y="3001973"/>
            <a:ext cx="18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recombinant plasmid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Simple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8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Screen shot 2012-07-10 at 2.3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79" y="6016761"/>
            <a:ext cx="2801958" cy="210147"/>
          </a:xfrm>
          <a:prstGeom prst="rect">
            <a:avLst/>
          </a:prstGeom>
        </p:spPr>
      </p:pic>
      <p:sp>
        <p:nvSpPr>
          <p:cNvPr id="4" name="Process 3"/>
          <p:cNvSpPr/>
          <p:nvPr/>
        </p:nvSpPr>
        <p:spPr>
          <a:xfrm>
            <a:off x="1497773" y="1616645"/>
            <a:ext cx="2426300" cy="10058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/>
          <p:cNvSpPr/>
          <p:nvPr/>
        </p:nvSpPr>
        <p:spPr>
          <a:xfrm>
            <a:off x="4194446" y="5590103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431" y="556373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39455" y="5367263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01501" y="5351959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6903" y="5566761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18" name="Process 17"/>
          <p:cNvSpPr/>
          <p:nvPr/>
        </p:nvSpPr>
        <p:spPr>
          <a:xfrm>
            <a:off x="997817" y="2123695"/>
            <a:ext cx="3035228" cy="100584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3706640" y="1216920"/>
            <a:ext cx="847286" cy="100584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ocess 19"/>
          <p:cNvSpPr/>
          <p:nvPr/>
        </p:nvSpPr>
        <p:spPr>
          <a:xfrm>
            <a:off x="4848089" y="1110197"/>
            <a:ext cx="2187830" cy="100584"/>
          </a:xfrm>
          <a:prstGeom prst="flowChartProcess">
            <a:avLst/>
          </a:prstGeom>
          <a:solidFill>
            <a:srgbClr val="D58AB4"/>
          </a:solidFill>
          <a:ln>
            <a:solidFill>
              <a:srgbClr val="AA6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rocess 20"/>
          <p:cNvSpPr/>
          <p:nvPr/>
        </p:nvSpPr>
        <p:spPr>
          <a:xfrm>
            <a:off x="4648704" y="1515732"/>
            <a:ext cx="3580097" cy="100584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cess 21"/>
          <p:cNvSpPr/>
          <p:nvPr/>
        </p:nvSpPr>
        <p:spPr>
          <a:xfrm>
            <a:off x="5588469" y="2006300"/>
            <a:ext cx="1647753" cy="100584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Complex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59" name="Down Arrow 58"/>
          <p:cNvSpPr/>
          <p:nvPr/>
        </p:nvSpPr>
        <p:spPr>
          <a:xfrm>
            <a:off x="4553926" y="3989326"/>
            <a:ext cx="294163" cy="66360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>
            <a:off x="4535981" y="2305122"/>
            <a:ext cx="294163" cy="66360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5" name="Picture 64" descr="Screen shot 2012-07-10 at 2.3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13" y="3200401"/>
            <a:ext cx="4610161" cy="3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6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2-07-10 at 2.3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31" y="5024427"/>
            <a:ext cx="2801958" cy="210147"/>
          </a:xfrm>
          <a:prstGeom prst="rect">
            <a:avLst/>
          </a:prstGeom>
        </p:spPr>
      </p:pic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ent Arrow 13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9608" y="4810325"/>
            <a:ext cx="137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pLacI</a:t>
            </a:r>
            <a:r>
              <a:rPr lang="en-US" dirty="0" smtClean="0"/>
              <a:t> promoter: annealed </a:t>
            </a:r>
            <a:r>
              <a:rPr lang="en-US" dirty="0" err="1" smtClean="0"/>
              <a:t>oligos</a:t>
            </a:r>
            <a:endParaRPr lang="en-US" dirty="0"/>
          </a:p>
        </p:txBody>
      </p:sp>
      <p:sp>
        <p:nvSpPr>
          <p:cNvPr id="21" name="Octagon 20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Complex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74274" y="3211901"/>
            <a:ext cx="272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Bsa</a:t>
            </a:r>
            <a:r>
              <a:rPr lang="en-US" sz="2800" dirty="0" smtClean="0"/>
              <a:t> I and ligase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243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3413641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2-07-10 at 2.3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52800"/>
            <a:ext cx="2801958" cy="2101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21137" y="3228975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6" name="Bent Arrow 5"/>
          <p:cNvSpPr/>
          <p:nvPr/>
        </p:nvSpPr>
        <p:spPr>
          <a:xfrm>
            <a:off x="4146417" y="290939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409" y="3001973"/>
            <a:ext cx="18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recombinant plasmid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Complex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cess 18"/>
          <p:cNvSpPr/>
          <p:nvPr/>
        </p:nvSpPr>
        <p:spPr>
          <a:xfrm>
            <a:off x="1739645" y="1447264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14372" y="1262598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22" name="Bent Arrow 21"/>
          <p:cNvSpPr/>
          <p:nvPr/>
        </p:nvSpPr>
        <p:spPr>
          <a:xfrm>
            <a:off x="3795026" y="943018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84164" y="2519264"/>
            <a:ext cx="4048924" cy="3744394"/>
          </a:xfrm>
          <a:prstGeom prst="ellipse">
            <a:avLst/>
          </a:prstGeom>
          <a:solidFill>
            <a:srgbClr val="1477D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52730" y="3034550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29057" y="3707906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98415" y="2893428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10204" y="4676273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22257" y="3975244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21867" y="4535151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89546" y="5895160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91004" y="5297151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557209" y="4676273"/>
            <a:ext cx="138274" cy="141122"/>
          </a:xfrm>
          <a:prstGeom prst="ellipse">
            <a:avLst/>
          </a:prstGeom>
          <a:solidFill>
            <a:srgbClr val="D58A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33583" y="3061880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084141" y="4145609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781678" y="3996112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829057" y="3302200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153377" y="4594434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21867" y="3975244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721007" y="3530175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22257" y="5328133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18882" y="4219073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03215" y="4605712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84742" y="5624801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731748" y="3538912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70060" y="5241651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83593" y="3468351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705766" y="3741858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253004" y="5624801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222415" y="4523873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934078" y="4148512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05404" y="3530175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292181" y="4976233"/>
            <a:ext cx="138274" cy="141122"/>
          </a:xfrm>
          <a:prstGeom prst="ellipse">
            <a:avLst/>
          </a:prstGeom>
          <a:solidFill>
            <a:srgbClr val="47B7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0" y="35182"/>
            <a:ext cx="9143999" cy="797223"/>
          </a:xfrm>
        </p:spPr>
        <p:txBody>
          <a:bodyPr/>
          <a:lstStyle/>
          <a:p>
            <a:r>
              <a:rPr lang="en-US" dirty="0" smtClean="0"/>
              <a:t>Recombinant Plasmid to RFP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9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Goal: </a:t>
            </a:r>
            <a:r>
              <a:rPr lang="en-US" dirty="0"/>
              <a:t>T</a:t>
            </a:r>
            <a:r>
              <a:rPr lang="en-US" dirty="0" smtClean="0"/>
              <a:t>o streamline the protocol for use in teaching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4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98" y="768507"/>
            <a:ext cx="5135501" cy="608949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71714"/>
            <a:ext cx="4051905" cy="151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trace red colonies</a:t>
            </a:r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7161511" y="1628065"/>
            <a:ext cx="401812" cy="37824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740826" y="2975713"/>
            <a:ext cx="401812" cy="37824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655171" y="3053410"/>
            <a:ext cx="401812" cy="37824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145852" y="5852429"/>
            <a:ext cx="401812" cy="37824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Raw PCR Product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1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762000"/>
            <a:ext cx="6426200" cy="6096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Cleaned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906301"/>
            <a:ext cx="2322467" cy="1058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30% red </a:t>
            </a:r>
          </a:p>
          <a:p>
            <a:pPr marL="0" indent="0">
              <a:buNone/>
            </a:pPr>
            <a:r>
              <a:rPr lang="en-US" dirty="0" smtClean="0"/>
              <a:t>colonies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2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16" y="748964"/>
            <a:ext cx="6315684" cy="61090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Cleaned </a:t>
            </a:r>
            <a:r>
              <a:rPr lang="en-US" dirty="0" err="1" smtClean="0"/>
              <a:t>Oligo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5087" y="2497555"/>
            <a:ext cx="2926875" cy="20792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50% red</a:t>
            </a:r>
          </a:p>
          <a:p>
            <a:pPr marL="0" indent="0">
              <a:buNone/>
            </a:pPr>
            <a:r>
              <a:rPr lang="en-US" dirty="0" smtClean="0"/>
              <a:t>colonies</a:t>
            </a:r>
          </a:p>
        </p:txBody>
      </p:sp>
    </p:spTree>
    <p:extLst>
      <p:ext uri="{BB962C8B-B14F-4D97-AF65-F5344CB8AC3E}">
        <p14:creationId xmlns:p14="http://schemas.microsoft.com/office/powerpoint/2010/main" val="291349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6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81" y="738823"/>
            <a:ext cx="6283819" cy="61191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07" y="2852254"/>
            <a:ext cx="3365462" cy="18046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90% red</a:t>
            </a:r>
          </a:p>
          <a:p>
            <a:pPr marL="0" indent="0">
              <a:buNone/>
            </a:pPr>
            <a:r>
              <a:rPr lang="en-US" dirty="0" smtClean="0"/>
              <a:t>colonies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Cleaned PCR </a:t>
            </a:r>
            <a:r>
              <a:rPr lang="en-US" dirty="0"/>
              <a:t>P</a:t>
            </a:r>
            <a:r>
              <a:rPr lang="en-US" dirty="0" smtClean="0"/>
              <a:t>roduct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best way to do this?</a:t>
            </a:r>
            <a:endParaRPr lang="en-US" dirty="0"/>
          </a:p>
        </p:txBody>
      </p:sp>
      <p:pic>
        <p:nvPicPr>
          <p:cNvPr id="3" name="Picture 2" descr="Screen shot 2012-08-04 at 7.2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456"/>
            <a:ext cx="9144000" cy="36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Oligos</a:t>
            </a:r>
            <a:r>
              <a:rPr lang="en-US" dirty="0" smtClean="0"/>
              <a:t> with </a:t>
            </a:r>
            <a:r>
              <a:rPr lang="en-US" dirty="0" err="1" smtClean="0"/>
              <a:t>Bsa</a:t>
            </a:r>
            <a:r>
              <a:rPr lang="en-US" dirty="0" smtClean="0"/>
              <a:t> I sites instead of sticky ends</a:t>
            </a:r>
          </a:p>
          <a:p>
            <a:r>
              <a:rPr lang="en-US" dirty="0" smtClean="0"/>
              <a:t>Different </a:t>
            </a:r>
            <a:r>
              <a:rPr lang="en-US" dirty="0" err="1" smtClean="0"/>
              <a:t>oligo:plasmid</a:t>
            </a:r>
            <a:r>
              <a:rPr lang="en-US" dirty="0" smtClean="0"/>
              <a:t> ratios</a:t>
            </a:r>
          </a:p>
          <a:p>
            <a:r>
              <a:rPr lang="en-US" dirty="0" smtClean="0"/>
              <a:t>Master mix without </a:t>
            </a:r>
            <a:r>
              <a:rPr lang="en-US" dirty="0" err="1" smtClean="0"/>
              <a:t>KOAc</a:t>
            </a:r>
            <a:endParaRPr lang="en-US" dirty="0" smtClean="0"/>
          </a:p>
          <a:p>
            <a:r>
              <a:rPr lang="en-US" dirty="0" smtClean="0"/>
              <a:t>Presence of other plasmids</a:t>
            </a:r>
          </a:p>
          <a:p>
            <a:r>
              <a:rPr lang="en-US" dirty="0" smtClean="0"/>
              <a:t>Robustness of the master </a:t>
            </a:r>
            <a:r>
              <a:rPr lang="en-US" dirty="0"/>
              <a:t>m</a:t>
            </a:r>
            <a:r>
              <a:rPr lang="en-US" dirty="0" smtClean="0"/>
              <a:t>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4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24450" y="2649483"/>
            <a:ext cx="3539182" cy="391187"/>
            <a:chOff x="3440603" y="3424561"/>
            <a:chExt cx="2429278" cy="237775"/>
          </a:xfrm>
        </p:grpSpPr>
        <p:sp>
          <p:nvSpPr>
            <p:cNvPr id="5" name="Process 4"/>
            <p:cNvSpPr/>
            <p:nvPr/>
          </p:nvSpPr>
          <p:spPr>
            <a:xfrm>
              <a:off x="3440603" y="3424561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rocess 5"/>
            <p:cNvSpPr/>
            <p:nvPr/>
          </p:nvSpPr>
          <p:spPr>
            <a:xfrm>
              <a:off x="3443581" y="3566289"/>
              <a:ext cx="2426300" cy="96047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Bent Arrow 6"/>
          <p:cNvSpPr/>
          <p:nvPr/>
        </p:nvSpPr>
        <p:spPr>
          <a:xfrm>
            <a:off x="3628603" y="1817182"/>
            <a:ext cx="1757059" cy="1659168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469" y="1776292"/>
            <a:ext cx="1336966" cy="86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20044" y="1450566"/>
            <a:ext cx="0" cy="112855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24211" y="1425388"/>
            <a:ext cx="0" cy="112855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65182" y="1776292"/>
            <a:ext cx="1336966" cy="86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Are Restriction Sites Necessary?</a:t>
            </a:r>
            <a:endParaRPr lang="en-US" dirty="0"/>
          </a:p>
        </p:txBody>
      </p:sp>
      <p:sp>
        <p:nvSpPr>
          <p:cNvPr id="21" name="Process 20"/>
          <p:cNvSpPr/>
          <p:nvPr/>
        </p:nvSpPr>
        <p:spPr>
          <a:xfrm>
            <a:off x="2510040" y="5407482"/>
            <a:ext cx="3534843" cy="158016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cess 21"/>
          <p:cNvSpPr/>
          <p:nvPr/>
        </p:nvSpPr>
        <p:spPr>
          <a:xfrm>
            <a:off x="2731758" y="5640653"/>
            <a:ext cx="3534843" cy="158016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 Arrow 15"/>
          <p:cNvSpPr/>
          <p:nvPr/>
        </p:nvSpPr>
        <p:spPr>
          <a:xfrm>
            <a:off x="3628603" y="4575181"/>
            <a:ext cx="1757059" cy="1659168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8403" y="5096004"/>
            <a:ext cx="133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sticky end #2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897644" y="5096004"/>
            <a:ext cx="133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sticky end #1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0" y="3810000"/>
            <a:ext cx="7310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vs.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088385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Ratios of </a:t>
            </a:r>
            <a:r>
              <a:rPr lang="en-US" dirty="0" err="1" smtClean="0"/>
              <a:t>Oligos</a:t>
            </a:r>
            <a:endParaRPr lang="en-US" dirty="0"/>
          </a:p>
        </p:txBody>
      </p:sp>
      <p:pic>
        <p:nvPicPr>
          <p:cNvPr id="2050" name="Picture 2" descr="F:\2012-07-16\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79" y="1270492"/>
            <a:ext cx="2235256" cy="16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012-07-16\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05" y="1417638"/>
            <a:ext cx="2140848" cy="16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2012-07-16\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77" y="1213583"/>
            <a:ext cx="2311002" cy="173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2012-07-16\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526"/>
            <a:ext cx="2291105" cy="17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2012-07-16\0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" y="4054642"/>
            <a:ext cx="2292827" cy="17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2012-07-16\0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05" y="4000422"/>
            <a:ext cx="2365116" cy="17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2012-07-16\0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24" y="4107984"/>
            <a:ext cx="2221708" cy="16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2012-07-16\0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32" y="4054642"/>
            <a:ext cx="2380572" cy="17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231" y="2946934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43000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142999"/>
            <a:ext cx="394671" cy="20492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142998"/>
            <a:ext cx="394671" cy="20492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63000" y="1219200"/>
            <a:ext cx="318471" cy="20492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0527" y="5777541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296" y="3870629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296" y="3847743"/>
            <a:ext cx="303143" cy="20492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797296" y="3923945"/>
            <a:ext cx="318471" cy="20492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1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Annie’s Work As a Control</a:t>
            </a:r>
            <a:endParaRPr lang="en-US" dirty="0"/>
          </a:p>
        </p:txBody>
      </p:sp>
      <p:pic>
        <p:nvPicPr>
          <p:cNvPr id="3074" name="Picture 2" descr="F:\2012-07-19 Corinne\Corinne 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406" y="4379496"/>
            <a:ext cx="2839451" cy="21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012-07-19 Corinne\Corinne 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55584" y="4379497"/>
            <a:ext cx="2862822" cy="21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012-07-19 Corinne\Corinne 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2662" y="1935394"/>
            <a:ext cx="2902920" cy="21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2012-07-19 Corinne\Corinne 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406" y="2043678"/>
            <a:ext cx="2891942" cy="21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2012-07-19 Corinne\Corinne 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98741" y="1935394"/>
            <a:ext cx="3176506" cy="238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2012-07-19 Corinne\Corinne 0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2662" y="4379497"/>
            <a:ext cx="2902921" cy="21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2294" y="6434131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812713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296" y="1935394"/>
            <a:ext cx="303143" cy="462141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97296" y="2058074"/>
            <a:ext cx="318471" cy="462141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296" y="4112709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Presence of KOAC </a:t>
            </a:r>
            <a:endParaRPr lang="en-US" dirty="0"/>
          </a:p>
        </p:txBody>
      </p:sp>
      <p:pic>
        <p:nvPicPr>
          <p:cNvPr id="4098" name="Picture 2" descr="F:\2012-07-16\0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3" y="1125474"/>
            <a:ext cx="3823424" cy="28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2012-07-16\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2" y="1125474"/>
            <a:ext cx="3874168" cy="29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2012-07-16\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55" y="3807944"/>
            <a:ext cx="4229678" cy="31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2012-07-16\0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" y="3807944"/>
            <a:ext cx="3855480" cy="28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6590" y="6801676"/>
            <a:ext cx="9003473" cy="17870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944" y="3785906"/>
            <a:ext cx="9003473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125474"/>
            <a:ext cx="760343" cy="56832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50143" y="1125474"/>
            <a:ext cx="899920" cy="56762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92388" y="1125474"/>
            <a:ext cx="1670346" cy="570920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968"/>
            <a:ext cx="8229600" cy="5379042"/>
          </a:xfrm>
        </p:spPr>
        <p:txBody>
          <a:bodyPr>
            <a:normAutofit/>
          </a:bodyPr>
          <a:lstStyle/>
          <a:p>
            <a:r>
              <a:rPr lang="en-US" dirty="0" smtClean="0"/>
              <a:t>DNA: plasmid J119044 </a:t>
            </a:r>
            <a:r>
              <a:rPr lang="en-US" dirty="0"/>
              <a:t>(044</a:t>
            </a:r>
            <a:r>
              <a:rPr lang="en-US" dirty="0" smtClean="0"/>
              <a:t>)+ insert sources:</a:t>
            </a:r>
          </a:p>
          <a:p>
            <a:pPr lvl="1"/>
            <a:r>
              <a:rPr lang="en-US" dirty="0" smtClean="0"/>
              <a:t>J119022 (022) cloned promoter</a:t>
            </a:r>
            <a:endParaRPr lang="en-US" dirty="0"/>
          </a:p>
          <a:p>
            <a:pPr lvl="1"/>
            <a:r>
              <a:rPr lang="en-US" dirty="0" smtClean="0"/>
              <a:t>PCR product</a:t>
            </a:r>
          </a:p>
          <a:p>
            <a:pPr lvl="1"/>
            <a:r>
              <a:rPr lang="en-US" dirty="0" smtClean="0"/>
              <a:t>annealed </a:t>
            </a:r>
            <a:r>
              <a:rPr lang="en-US" dirty="0" err="1" smtClean="0"/>
              <a:t>oligos</a:t>
            </a:r>
            <a:endParaRPr lang="en-US" dirty="0" smtClean="0"/>
          </a:p>
          <a:p>
            <a:pPr algn="just"/>
            <a:r>
              <a:rPr lang="en-US" dirty="0" smtClean="0"/>
              <a:t>Ligation Protocol</a:t>
            </a:r>
          </a:p>
          <a:p>
            <a:pPr lvl="1"/>
            <a:r>
              <a:rPr lang="en-US" dirty="0" err="1" smtClean="0"/>
              <a:t>BsaI</a:t>
            </a:r>
            <a:r>
              <a:rPr lang="en-US" dirty="0" smtClean="0"/>
              <a:t> + ligase</a:t>
            </a:r>
          </a:p>
          <a:p>
            <a:pPr lvl="1"/>
            <a:r>
              <a:rPr lang="en-US" dirty="0" smtClean="0"/>
              <a:t>37° C for 1 minute</a:t>
            </a:r>
          </a:p>
          <a:p>
            <a:pPr lvl="1"/>
            <a:r>
              <a:rPr lang="en-US" dirty="0" smtClean="0"/>
              <a:t>16° C for 1 minute</a:t>
            </a:r>
          </a:p>
          <a:p>
            <a:pPr lvl="1"/>
            <a:r>
              <a:rPr lang="en-US" dirty="0" smtClean="0"/>
              <a:t>Total of 5, 10, 20, or 30 cycles</a:t>
            </a:r>
          </a:p>
          <a:p>
            <a:pPr lvl="1"/>
            <a:r>
              <a:rPr lang="en-US" dirty="0" smtClean="0"/>
              <a:t>37° C for 15 minutes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35182"/>
            <a:ext cx="9143999" cy="79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Golden Gate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3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Plasmid Medley</a:t>
            </a:r>
            <a:endParaRPr lang="en-US" dirty="0"/>
          </a:p>
        </p:txBody>
      </p:sp>
      <p:pic>
        <p:nvPicPr>
          <p:cNvPr id="1026" name="Picture 2" descr="F:\2012-07-05 Corinne 7-5-12\Corinne 7-5-12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9953" r="16406" b="8210"/>
          <a:stretch/>
        </p:blipFill>
        <p:spPr bwMode="auto">
          <a:xfrm>
            <a:off x="457200" y="1740657"/>
            <a:ext cx="4147011" cy="39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12-07-05 Corinne 7-5-12\Corinne 7-5-12 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4472" y="1403257"/>
            <a:ext cx="3389283" cy="451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5588020"/>
            <a:ext cx="8471307" cy="17870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577" y="1635034"/>
            <a:ext cx="8869424" cy="2453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125474"/>
            <a:ext cx="760343" cy="56832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50143" y="1125474"/>
            <a:ext cx="899920" cy="56762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33069" y="1125474"/>
            <a:ext cx="606358" cy="570920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2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1" y="274638"/>
            <a:ext cx="8819147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Robustness of the Master Mix (</a:t>
            </a:r>
            <a:r>
              <a:rPr lang="en-US" sz="3500" i="1" dirty="0" smtClean="0"/>
              <a:t>sans</a:t>
            </a:r>
            <a:r>
              <a:rPr lang="en-US" sz="3500" dirty="0" smtClean="0"/>
              <a:t> KOAC)</a:t>
            </a:r>
            <a:endParaRPr lang="en-US" sz="3500" dirty="0"/>
          </a:p>
        </p:txBody>
      </p:sp>
      <p:pic>
        <p:nvPicPr>
          <p:cNvPr id="5122" name="Picture 2" descr="F:\2012-07-19 Corinne\Corinne 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27212" y="1417637"/>
            <a:ext cx="3210328" cy="24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2012-07-19 Corinne\Corinne 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0630" y="1417638"/>
            <a:ext cx="3211023" cy="24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2012-07-19 Corinne\Corinne 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65443" y="1601057"/>
            <a:ext cx="3082692" cy="23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2012-07-19 Corinne\Corinne 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0629" y="4164858"/>
            <a:ext cx="3065739" cy="229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2012-07-19 Corinne\Corinne 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78375" y="4270421"/>
            <a:ext cx="3077123" cy="23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6590" y="6801676"/>
            <a:ext cx="9003473" cy="17870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4" y="3825385"/>
            <a:ext cx="9003473" cy="54686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125474"/>
            <a:ext cx="760343" cy="56832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9578" y="1125474"/>
            <a:ext cx="771840" cy="56762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1701" y="4164858"/>
            <a:ext cx="3346434" cy="263681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0345" y="3977785"/>
            <a:ext cx="8851074" cy="54686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2916" y="1144205"/>
            <a:ext cx="8538502" cy="54686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6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508681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9608" y="4789375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plasmid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5651" y="4070835"/>
            <a:ext cx="8456063" cy="223624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ctagon 19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35182"/>
            <a:ext cx="9143999" cy="797223"/>
          </a:xfrm>
        </p:spPr>
        <p:txBody>
          <a:bodyPr/>
          <a:lstStyle/>
          <a:p>
            <a:r>
              <a:rPr lang="en-US" dirty="0" smtClean="0"/>
              <a:t>Plasmid-Plasmid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2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508681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ctagon 6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9608" y="4789375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plasmid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RBS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0260" y="1183249"/>
            <a:ext cx="8456063" cy="223624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35182"/>
            <a:ext cx="9143999" cy="797223"/>
          </a:xfrm>
        </p:spPr>
        <p:txBody>
          <a:bodyPr/>
          <a:lstStyle/>
          <a:p>
            <a:r>
              <a:rPr lang="en-US" dirty="0" smtClean="0"/>
              <a:t>Plasmid-Plasmid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0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508681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ctagon 6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9608" y="4789375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plasmid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74274" y="3211901"/>
            <a:ext cx="272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Bsa</a:t>
            </a:r>
            <a:r>
              <a:rPr lang="en-US" sz="2800" dirty="0" smtClean="0"/>
              <a:t> I and ligase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35182"/>
            <a:ext cx="9143999" cy="797223"/>
          </a:xfrm>
        </p:spPr>
        <p:txBody>
          <a:bodyPr/>
          <a:lstStyle/>
          <a:p>
            <a:r>
              <a:rPr lang="en-US" dirty="0" smtClean="0"/>
              <a:t>Plasmid-Plasmid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7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5086813"/>
            <a:ext cx="5891437" cy="96047"/>
          </a:xfrm>
          <a:prstGeom prst="flowChartProcess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 Arrow 5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ctagon 6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9499"/>
                </a:solidFill>
              </a:rPr>
              <a:t>T T</a:t>
            </a:r>
            <a:endParaRPr lang="en-US" sz="3200" b="1" dirty="0">
              <a:solidFill>
                <a:srgbClr val="FF94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Bsa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bg1">
                <a:lumMod val="8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Bsa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Bsa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Bsa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bg1">
                <a:lumMod val="8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bg1">
                <a:lumMod val="8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bg1">
                <a:lumMod val="8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rocess 18"/>
          <p:cNvSpPr/>
          <p:nvPr/>
        </p:nvSpPr>
        <p:spPr>
          <a:xfrm>
            <a:off x="1846410" y="3413641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21137" y="3228975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22" name="Bent Arrow 21"/>
          <p:cNvSpPr/>
          <p:nvPr/>
        </p:nvSpPr>
        <p:spPr>
          <a:xfrm>
            <a:off x="4146417" y="290939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7409" y="3001973"/>
            <a:ext cx="18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recombinant plasmid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35182"/>
            <a:ext cx="9143999" cy="797223"/>
          </a:xfrm>
        </p:spPr>
        <p:txBody>
          <a:bodyPr/>
          <a:lstStyle/>
          <a:p>
            <a:r>
              <a:rPr lang="en-US" dirty="0" smtClean="0"/>
              <a:t>Plasmid-Plasmid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6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02552" y="3983579"/>
            <a:ext cx="5693768" cy="210235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Raw PCR </a:t>
            </a:r>
            <a:r>
              <a:rPr lang="en-US" dirty="0"/>
              <a:t>P</a:t>
            </a:r>
            <a:r>
              <a:rPr lang="en-US" dirty="0" smtClean="0"/>
              <a:t>roduct Method</a:t>
            </a:r>
            <a:endParaRPr lang="en-US" dirty="0"/>
          </a:p>
        </p:txBody>
      </p:sp>
      <p:sp>
        <p:nvSpPr>
          <p:cNvPr id="5" name="Process 4"/>
          <p:cNvSpPr/>
          <p:nvPr/>
        </p:nvSpPr>
        <p:spPr>
          <a:xfrm>
            <a:off x="1846410" y="2003643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ctagon 5"/>
          <p:cNvSpPr/>
          <p:nvPr/>
        </p:nvSpPr>
        <p:spPr>
          <a:xfrm>
            <a:off x="3639455" y="1595444"/>
            <a:ext cx="1109981" cy="1008491"/>
          </a:xfrm>
          <a:prstGeom prst="oc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 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608" y="1648478"/>
            <a:ext cx="128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J119044 plasmid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21137" y="1818977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941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18788" y="125102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7585" y="1507156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67837" y="125246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rocess 12"/>
          <p:cNvSpPr/>
          <p:nvPr/>
        </p:nvSpPr>
        <p:spPr>
          <a:xfrm>
            <a:off x="3433119" y="5037444"/>
            <a:ext cx="2426300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13"/>
          <p:cNvSpPr/>
          <p:nvPr/>
        </p:nvSpPr>
        <p:spPr>
          <a:xfrm>
            <a:off x="4194446" y="458693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431" y="4560568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639455" y="4364095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01501" y="4348791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66903" y="4563593"/>
            <a:ext cx="91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Bsa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9608" y="4810325"/>
            <a:ext cx="137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J119022 </a:t>
            </a:r>
          </a:p>
          <a:p>
            <a:r>
              <a:rPr lang="en-US" dirty="0" smtClean="0"/>
              <a:t>PCR product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74274" y="3211901"/>
            <a:ext cx="272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 err="1" smtClean="0"/>
              <a:t>Bsa</a:t>
            </a:r>
            <a:r>
              <a:rPr lang="en-US" sz="2800" dirty="0" smtClean="0"/>
              <a:t> I and ligase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414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1846410" y="3413641"/>
            <a:ext cx="5891437" cy="960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21137" y="3228975"/>
            <a:ext cx="1216710" cy="49090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</a:t>
            </a:r>
            <a:endParaRPr lang="en-US" dirty="0"/>
          </a:p>
        </p:txBody>
      </p:sp>
      <p:sp>
        <p:nvSpPr>
          <p:cNvPr id="6" name="Bent Arrow 5"/>
          <p:cNvSpPr/>
          <p:nvPr/>
        </p:nvSpPr>
        <p:spPr>
          <a:xfrm>
            <a:off x="4146417" y="2909395"/>
            <a:ext cx="1206037" cy="1008491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409" y="3001973"/>
            <a:ext cx="181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recombinant plasmid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03889"/>
            <a:ext cx="8229600" cy="792547"/>
          </a:xfrm>
        </p:spPr>
        <p:txBody>
          <a:bodyPr>
            <a:normAutofit/>
          </a:bodyPr>
          <a:lstStyle/>
          <a:p>
            <a:r>
              <a:rPr lang="en-US" dirty="0" smtClean="0"/>
              <a:t>Raw PCR </a:t>
            </a:r>
            <a:r>
              <a:rPr lang="en-US" dirty="0"/>
              <a:t>P</a:t>
            </a:r>
            <a:r>
              <a:rPr lang="en-US" dirty="0" smtClean="0"/>
              <a:t>roduct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274</TotalTime>
  <Words>437</Words>
  <Application>Microsoft Macintosh PowerPoint</Application>
  <PresentationFormat>On-screen Show (4:3)</PresentationFormat>
  <Paragraphs>156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Golden Gate Assembly Methods</vt:lpstr>
      <vt:lpstr>Goal: To streamline the protocol for use in teaching labs</vt:lpstr>
      <vt:lpstr>PowerPoint Presentation</vt:lpstr>
      <vt:lpstr>Plasmid-Plasmid Exchange</vt:lpstr>
      <vt:lpstr>Plasmid-Plasmid Exchange</vt:lpstr>
      <vt:lpstr>Plasmid-Plasmid Exchange</vt:lpstr>
      <vt:lpstr>Plasmid-Plasmid Exchange</vt:lpstr>
      <vt:lpstr>Raw PCR Product Method</vt:lpstr>
      <vt:lpstr>Raw PCR Product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Oligo Method</vt:lpstr>
      <vt:lpstr>PowerPoint Presentation</vt:lpstr>
      <vt:lpstr>Recombinant Plasmid to RFP</vt:lpstr>
      <vt:lpstr>PowerPoint Presentation</vt:lpstr>
      <vt:lpstr>PowerPoint Presentation</vt:lpstr>
      <vt:lpstr>PowerPoint Presentation</vt:lpstr>
      <vt:lpstr>Cleaned PCR Product Method</vt:lpstr>
      <vt:lpstr>What is the best way to do this?</vt:lpstr>
      <vt:lpstr>Other Variables</vt:lpstr>
      <vt:lpstr>Are Restriction Sites Necessary?</vt:lpstr>
      <vt:lpstr>Different Ratios of Oligos</vt:lpstr>
      <vt:lpstr>Using Annie’s Work As a Control</vt:lpstr>
      <vt:lpstr>Presence of KOAC </vt:lpstr>
      <vt:lpstr>Plasmid Medley</vt:lpstr>
      <vt:lpstr>Robustness of the Master Mix (sans KOAC)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Golden Gate Assembly Methods</dc:title>
  <dc:creator>ITS Labs</dc:creator>
  <cp:lastModifiedBy>Malcolm Campbell</cp:lastModifiedBy>
  <cp:revision>30</cp:revision>
  <dcterms:created xsi:type="dcterms:W3CDTF">2012-07-20T13:16:35Z</dcterms:created>
  <dcterms:modified xsi:type="dcterms:W3CDTF">2012-08-04T23:24:49Z</dcterms:modified>
</cp:coreProperties>
</file>